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5"/>
    <p:sldMasterId id="2147483696" r:id="rId6"/>
  </p:sldMasterIdLst>
  <p:notesMasterIdLst>
    <p:notesMasterId r:id="rId44"/>
  </p:notesMasterIdLst>
  <p:handoutMasterIdLst>
    <p:handoutMasterId r:id="rId45"/>
  </p:handoutMasterIdLst>
  <p:sldIdLst>
    <p:sldId id="260" r:id="rId7"/>
    <p:sldId id="678" r:id="rId8"/>
    <p:sldId id="679" r:id="rId9"/>
    <p:sldId id="680" r:id="rId10"/>
    <p:sldId id="696" r:id="rId11"/>
    <p:sldId id="697" r:id="rId12"/>
    <p:sldId id="698" r:id="rId13"/>
    <p:sldId id="699" r:id="rId14"/>
    <p:sldId id="700" r:id="rId15"/>
    <p:sldId id="701" r:id="rId16"/>
    <p:sldId id="702" r:id="rId17"/>
    <p:sldId id="688" r:id="rId18"/>
    <p:sldId id="703" r:id="rId19"/>
    <p:sldId id="704" r:id="rId20"/>
    <p:sldId id="266" r:id="rId21"/>
    <p:sldId id="271" r:id="rId22"/>
    <p:sldId id="257" r:id="rId23"/>
    <p:sldId id="261" r:id="rId24"/>
    <p:sldId id="267" r:id="rId25"/>
    <p:sldId id="262" r:id="rId26"/>
    <p:sldId id="263" r:id="rId27"/>
    <p:sldId id="265" r:id="rId28"/>
    <p:sldId id="268" r:id="rId29"/>
    <p:sldId id="269" r:id="rId30"/>
    <p:sldId id="692" r:id="rId31"/>
    <p:sldId id="681" r:id="rId32"/>
    <p:sldId id="691" r:id="rId33"/>
    <p:sldId id="683" r:id="rId34"/>
    <p:sldId id="694" r:id="rId35"/>
    <p:sldId id="682" r:id="rId36"/>
    <p:sldId id="690" r:id="rId37"/>
    <p:sldId id="684" r:id="rId38"/>
    <p:sldId id="686" r:id="rId39"/>
    <p:sldId id="685" r:id="rId40"/>
    <p:sldId id="695" r:id="rId41"/>
    <p:sldId id="689" r:id="rId42"/>
    <p:sldId id="687" r:id="rId4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2D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03" autoAdjust="0"/>
    <p:restoredTop sz="89101" autoAdjust="0"/>
  </p:normalViewPr>
  <p:slideViewPr>
    <p:cSldViewPr snapToGrid="0">
      <p:cViewPr varScale="1">
        <p:scale>
          <a:sx n="100" d="100"/>
          <a:sy n="100" d="100"/>
        </p:scale>
        <p:origin x="920" y="176"/>
      </p:cViewPr>
      <p:guideLst/>
    </p:cSldViewPr>
  </p:slideViewPr>
  <p:outlineViewPr>
    <p:cViewPr>
      <p:scale>
        <a:sx n="33" d="100"/>
        <a:sy n="33" d="100"/>
      </p:scale>
      <p:origin x="0" y="-1552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Negri" userId="70e9f4cc-4182-4cd3-8c81-cf84de88a638" providerId="ADAL" clId="{1CF548BB-DC51-CA40-A2BC-A1001C5E7148}"/>
    <pc:docChg chg="modSld">
      <pc:chgData name="Christopher Negri" userId="70e9f4cc-4182-4cd3-8c81-cf84de88a638" providerId="ADAL" clId="{1CF548BB-DC51-CA40-A2BC-A1001C5E7148}" dt="2024-01-17T06:58:22.220" v="8" actId="20577"/>
      <pc:docMkLst>
        <pc:docMk/>
      </pc:docMkLst>
      <pc:sldChg chg="modSp mod">
        <pc:chgData name="Christopher Negri" userId="70e9f4cc-4182-4cd3-8c81-cf84de88a638" providerId="ADAL" clId="{1CF548BB-DC51-CA40-A2BC-A1001C5E7148}" dt="2024-01-17T06:58:22.220" v="8" actId="20577"/>
        <pc:sldMkLst>
          <pc:docMk/>
          <pc:sldMk cId="425071151" sldId="679"/>
        </pc:sldMkLst>
        <pc:spChg chg="mod">
          <ac:chgData name="Christopher Negri" userId="70e9f4cc-4182-4cd3-8c81-cf84de88a638" providerId="ADAL" clId="{1CF548BB-DC51-CA40-A2BC-A1001C5E7148}" dt="2024-01-17T06:58:22.220" v="8" actId="20577"/>
          <ac:spMkLst>
            <pc:docMk/>
            <pc:sldMk cId="425071151" sldId="679"/>
            <ac:spMk id="23"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D1452EE-A23C-4FB8-BB4A-5F075E4DD6C3}" type="doc">
      <dgm:prSet loTypeId="urn:microsoft.com/office/officeart/2008/layout/LinedList" loCatId="list" qsTypeId="urn:microsoft.com/office/officeart/2005/8/quickstyle/simple1" qsCatId="simple" csTypeId="urn:microsoft.com/office/officeart/2005/8/colors/accent4_2" csCatId="accent4" phldr="1"/>
      <dgm:spPr/>
      <dgm:t>
        <a:bodyPr/>
        <a:lstStyle/>
        <a:p>
          <a:endParaRPr lang="en-US"/>
        </a:p>
      </dgm:t>
    </dgm:pt>
    <dgm:pt modelId="{8DFD22DB-A6FC-4813-ADD4-665FBC1E2AC1}">
      <dgm:prSet/>
      <dgm:spPr/>
      <dgm:t>
        <a:bodyPr/>
        <a:lstStyle/>
        <a:p>
          <a:r>
            <a:rPr lang="en-US" dirty="0">
              <a:latin typeface="+mn-lt"/>
              <a:ea typeface="Verdana" panose="020B0604030504040204" pitchFamily="34" charset="0"/>
              <a:cs typeface="Verdana" panose="020B0604030504040204" pitchFamily="34" charset="0"/>
            </a:rPr>
            <a:t>developed in consultation w/dvsps and other relevant community partners</a:t>
          </a:r>
        </a:p>
      </dgm:t>
    </dgm:pt>
    <dgm:pt modelId="{36DE8494-D6C6-48A4-8712-0439C330952D}" type="parTrans" cxnId="{1F57BB2D-935E-4B2A-A15A-CD9BC0277C2D}">
      <dgm:prSet/>
      <dgm:spPr/>
      <dgm:t>
        <a:bodyPr/>
        <a:lstStyle/>
        <a:p>
          <a:endParaRPr lang="en-US"/>
        </a:p>
      </dgm:t>
    </dgm:pt>
    <dgm:pt modelId="{4B095CC9-3693-4E65-A4DB-9F2B633BDCC4}" type="sibTrans" cxnId="{1F57BB2D-935E-4B2A-A15A-CD9BC0277C2D}">
      <dgm:prSet/>
      <dgm:spPr/>
      <dgm:t>
        <a:bodyPr/>
        <a:lstStyle/>
        <a:p>
          <a:endParaRPr lang="en-US"/>
        </a:p>
      </dgm:t>
    </dgm:pt>
    <dgm:pt modelId="{96E6E1B6-2520-442C-8CF1-C8C21DD9CBD4}">
      <dgm:prSet/>
      <dgm:spPr/>
      <dgm:t>
        <a:bodyPr/>
        <a:lstStyle/>
        <a:p>
          <a:r>
            <a:rPr lang="en-US" dirty="0">
              <a:latin typeface="+mn-lt"/>
              <a:ea typeface="Verdana" panose="020B0604030504040204" pitchFamily="34" charset="0"/>
              <a:cs typeface="Verdana" panose="020B0604030504040204" pitchFamily="34" charset="0"/>
            </a:rPr>
            <a:t>risk and needs assessment</a:t>
          </a:r>
        </a:p>
      </dgm:t>
    </dgm:pt>
    <dgm:pt modelId="{E6A6A35D-E488-4C21-A634-223CE0543B28}" type="parTrans" cxnId="{36BC03A3-E503-4622-8713-56CF471A5F7A}">
      <dgm:prSet/>
      <dgm:spPr/>
      <dgm:t>
        <a:bodyPr/>
        <a:lstStyle/>
        <a:p>
          <a:endParaRPr lang="en-US"/>
        </a:p>
      </dgm:t>
    </dgm:pt>
    <dgm:pt modelId="{6B67AFA8-0C4B-46EF-AB6D-2AF287673F79}" type="sibTrans" cxnId="{36BC03A3-E503-4622-8713-56CF471A5F7A}">
      <dgm:prSet/>
      <dgm:spPr/>
      <dgm:t>
        <a:bodyPr/>
        <a:lstStyle/>
        <a:p>
          <a:endParaRPr lang="en-US"/>
        </a:p>
      </dgm:t>
    </dgm:pt>
    <dgm:pt modelId="{E808C3A2-7EB1-4484-A87D-4C6B14D984AB}">
      <dgm:prSet/>
      <dgm:spPr/>
      <dgm:t>
        <a:bodyPr/>
        <a:lstStyle/>
        <a:p>
          <a:r>
            <a:rPr lang="en-US" dirty="0">
              <a:latin typeface="+mn-lt"/>
              <a:ea typeface="Verdana" panose="020B0604030504040204" pitchFamily="34" charset="0"/>
              <a:cs typeface="Verdana" panose="020B0604030504040204" pitchFamily="34" charset="0"/>
            </a:rPr>
            <a:t>evidence–based or promising practices</a:t>
          </a:r>
        </a:p>
      </dgm:t>
    </dgm:pt>
    <dgm:pt modelId="{E9BFED95-CF5B-42E1-9212-DCECD633C96C}" type="parTrans" cxnId="{236B1BB1-2C21-4AC5-A324-91FF3F8BD14A}">
      <dgm:prSet/>
      <dgm:spPr/>
      <dgm:t>
        <a:bodyPr/>
        <a:lstStyle/>
        <a:p>
          <a:endParaRPr lang="en-US"/>
        </a:p>
      </dgm:t>
    </dgm:pt>
    <dgm:pt modelId="{116C25A9-7BD3-46FE-84B8-85C9A178CEA9}" type="sibTrans" cxnId="{236B1BB1-2C21-4AC5-A324-91FF3F8BD14A}">
      <dgm:prSet/>
      <dgm:spPr/>
      <dgm:t>
        <a:bodyPr/>
        <a:lstStyle/>
        <a:p>
          <a:endParaRPr lang="en-US"/>
        </a:p>
      </dgm:t>
    </dgm:pt>
    <dgm:pt modelId="{1B97CD9C-B662-4468-AF80-D6508B9D81D2}">
      <dgm:prSet/>
      <dgm:spPr/>
      <dgm:t>
        <a:bodyPr/>
        <a:lstStyle/>
        <a:p>
          <a:r>
            <a:rPr lang="en-US" dirty="0">
              <a:latin typeface="+mn-lt"/>
              <a:ea typeface="Verdana" panose="020B0604030504040204" pitchFamily="34" charset="0"/>
              <a:cs typeface="Verdana" panose="020B0604030504040204" pitchFamily="34" charset="0"/>
            </a:rPr>
            <a:t>written curriculum outlining treatment and intervention modalities</a:t>
          </a:r>
        </a:p>
      </dgm:t>
    </dgm:pt>
    <dgm:pt modelId="{2FBF08CD-C2E0-4145-B84A-F037E475D072}" type="parTrans" cxnId="{C0AE591F-3F4F-4C8D-9FFD-3F6714550B1B}">
      <dgm:prSet/>
      <dgm:spPr/>
      <dgm:t>
        <a:bodyPr/>
        <a:lstStyle/>
        <a:p>
          <a:endParaRPr lang="en-US"/>
        </a:p>
      </dgm:t>
    </dgm:pt>
    <dgm:pt modelId="{E2F36A32-A5E8-4D98-8495-49A01C94161F}" type="sibTrans" cxnId="{C0AE591F-3F4F-4C8D-9FFD-3F6714550B1B}">
      <dgm:prSet/>
      <dgm:spPr/>
      <dgm:t>
        <a:bodyPr/>
        <a:lstStyle/>
        <a:p>
          <a:endParaRPr lang="en-US"/>
        </a:p>
      </dgm:t>
    </dgm:pt>
    <dgm:pt modelId="{E4464ECC-325F-4BFE-9254-DE90B7970120}">
      <dgm:prSet/>
      <dgm:spPr/>
      <dgm:t>
        <a:bodyPr/>
        <a:lstStyle/>
        <a:p>
          <a:r>
            <a:rPr lang="en-US" dirty="0">
              <a:latin typeface="+mn-lt"/>
              <a:ea typeface="Verdana" panose="020B0604030504040204" pitchFamily="34" charset="0"/>
              <a:cs typeface="Verdana" panose="020B0604030504040204" pitchFamily="34" charset="0"/>
            </a:rPr>
            <a:t>minimum of one year, unless different length is established by risk and needs assessment  </a:t>
          </a:r>
        </a:p>
      </dgm:t>
    </dgm:pt>
    <dgm:pt modelId="{4E0CBE27-05D1-449B-A3C4-EF329C4F4466}" type="parTrans" cxnId="{8116CB1F-AC9B-4CCC-BFAA-AA42BABD859C}">
      <dgm:prSet/>
      <dgm:spPr/>
      <dgm:t>
        <a:bodyPr/>
        <a:lstStyle/>
        <a:p>
          <a:endParaRPr lang="en-US"/>
        </a:p>
      </dgm:t>
    </dgm:pt>
    <dgm:pt modelId="{2AAEA995-6FFE-4068-AA1E-557FC25CF6C0}" type="sibTrans" cxnId="{8116CB1F-AC9B-4CCC-BFAA-AA42BABD859C}">
      <dgm:prSet/>
      <dgm:spPr/>
      <dgm:t>
        <a:bodyPr/>
        <a:lstStyle/>
        <a:p>
          <a:endParaRPr lang="en-US"/>
        </a:p>
      </dgm:t>
    </dgm:pt>
    <dgm:pt modelId="{0ED1170E-99E2-40F0-A456-8C255A15B10A}">
      <dgm:prSet/>
      <dgm:spPr/>
      <dgm:t>
        <a:bodyPr/>
        <a:lstStyle/>
        <a:p>
          <a:r>
            <a:rPr lang="en-US" dirty="0">
              <a:latin typeface="+mn-lt"/>
              <a:ea typeface="Verdana" panose="020B0604030504040204" pitchFamily="34" charset="0"/>
              <a:cs typeface="Verdana" panose="020B0604030504040204" pitchFamily="34" charset="0"/>
            </a:rPr>
            <a:t>data and outcomes collected by county (victim feedback optional)</a:t>
          </a:r>
        </a:p>
      </dgm:t>
    </dgm:pt>
    <dgm:pt modelId="{2A742830-5126-4794-AF1C-1FCD616EC61E}" type="parTrans" cxnId="{16A177E2-4125-41AD-8C2B-999FF36BF3C7}">
      <dgm:prSet/>
      <dgm:spPr/>
      <dgm:t>
        <a:bodyPr/>
        <a:lstStyle/>
        <a:p>
          <a:endParaRPr lang="en-US"/>
        </a:p>
      </dgm:t>
    </dgm:pt>
    <dgm:pt modelId="{9EFAFA33-30F2-4A7D-B096-D640C3CB2943}" type="sibTrans" cxnId="{16A177E2-4125-41AD-8C2B-999FF36BF3C7}">
      <dgm:prSet/>
      <dgm:spPr/>
      <dgm:t>
        <a:bodyPr/>
        <a:lstStyle/>
        <a:p>
          <a:endParaRPr lang="en-US"/>
        </a:p>
      </dgm:t>
    </dgm:pt>
    <dgm:pt modelId="{A5D69C1C-8753-45B2-A035-F85218B19A30}">
      <dgm:prSet/>
      <dgm:spPr/>
      <dgm:t>
        <a:bodyPr/>
        <a:lstStyle/>
        <a:p>
          <a:r>
            <a:rPr lang="en-US" dirty="0">
              <a:latin typeface="+mn-lt"/>
              <a:ea typeface="Verdana" panose="020B0604030504040204" pitchFamily="34" charset="0"/>
              <a:cs typeface="Verdana" panose="020B0604030504040204" pitchFamily="34" charset="0"/>
            </a:rPr>
            <a:t>annual report to legislature</a:t>
          </a:r>
        </a:p>
      </dgm:t>
    </dgm:pt>
    <dgm:pt modelId="{F503AFE0-CD2A-4937-817E-7D6095713714}" type="parTrans" cxnId="{F33D93EA-0664-416B-95DE-C5A57BF43AC2}">
      <dgm:prSet/>
      <dgm:spPr/>
      <dgm:t>
        <a:bodyPr/>
        <a:lstStyle/>
        <a:p>
          <a:endParaRPr lang="en-US"/>
        </a:p>
      </dgm:t>
    </dgm:pt>
    <dgm:pt modelId="{D5C3C741-A112-4FB9-A35A-2F076D046DA6}" type="sibTrans" cxnId="{F33D93EA-0664-416B-95DE-C5A57BF43AC2}">
      <dgm:prSet/>
      <dgm:spPr/>
      <dgm:t>
        <a:bodyPr/>
        <a:lstStyle/>
        <a:p>
          <a:endParaRPr lang="en-US"/>
        </a:p>
      </dgm:t>
    </dgm:pt>
    <dgm:pt modelId="{7E728826-DC71-48EA-B8FE-273554DAA7ED}">
      <dgm:prSet/>
      <dgm:spPr/>
      <dgm:t>
        <a:bodyPr/>
        <a:lstStyle/>
        <a:p>
          <a:r>
            <a:rPr lang="en-US" dirty="0">
              <a:latin typeface="+mn-lt"/>
              <a:ea typeface="Verdana" panose="020B0604030504040204" pitchFamily="34" charset="0"/>
              <a:cs typeface="Verdana" panose="020B0604030504040204" pitchFamily="34" charset="0"/>
            </a:rPr>
            <a:t>Continues through July 1, 2026 </a:t>
          </a:r>
        </a:p>
      </dgm:t>
    </dgm:pt>
    <dgm:pt modelId="{4401C0B0-2ACF-4149-876B-0B23FA332770}" type="parTrans" cxnId="{823FEE2F-7910-4046-AFDA-5D8E41129FB7}">
      <dgm:prSet/>
      <dgm:spPr/>
      <dgm:t>
        <a:bodyPr/>
        <a:lstStyle/>
        <a:p>
          <a:endParaRPr lang="en-US"/>
        </a:p>
      </dgm:t>
    </dgm:pt>
    <dgm:pt modelId="{E4745399-B434-47F2-88D2-CB243569EF5E}" type="sibTrans" cxnId="{823FEE2F-7910-4046-AFDA-5D8E41129FB7}">
      <dgm:prSet/>
      <dgm:spPr/>
      <dgm:t>
        <a:bodyPr/>
        <a:lstStyle/>
        <a:p>
          <a:endParaRPr lang="en-US"/>
        </a:p>
      </dgm:t>
    </dgm:pt>
    <dgm:pt modelId="{DDD2047D-D4A2-4E94-A630-88EA90C54A14}">
      <dgm:prSet/>
      <dgm:spPr/>
      <dgm:t>
        <a:bodyPr/>
        <a:lstStyle/>
        <a:p>
          <a:r>
            <a:rPr lang="en-US" dirty="0">
              <a:latin typeface="+mn-lt"/>
              <a:ea typeface="Verdana" panose="020B0604030504040204" pitchFamily="34" charset="0"/>
              <a:cs typeface="Verdana" panose="020B0604030504040204" pitchFamily="34" charset="0"/>
            </a:rPr>
            <a:t>Applies to Napa, SLO, Santa Barbara, Santa Clara, Santa Cruz, and Yolo Counties</a:t>
          </a:r>
        </a:p>
      </dgm:t>
    </dgm:pt>
    <dgm:pt modelId="{C0C19BAD-F91F-4A1D-9ED1-02D923D0A7BC}" type="parTrans" cxnId="{42A92B14-430D-4D6B-80B0-C89A8C31B522}">
      <dgm:prSet/>
      <dgm:spPr/>
      <dgm:t>
        <a:bodyPr/>
        <a:lstStyle/>
        <a:p>
          <a:endParaRPr lang="en-US"/>
        </a:p>
      </dgm:t>
    </dgm:pt>
    <dgm:pt modelId="{C7DDF1E9-A358-4E95-A186-EE542F40A873}" type="sibTrans" cxnId="{42A92B14-430D-4D6B-80B0-C89A8C31B522}">
      <dgm:prSet/>
      <dgm:spPr/>
      <dgm:t>
        <a:bodyPr/>
        <a:lstStyle/>
        <a:p>
          <a:endParaRPr lang="en-US"/>
        </a:p>
      </dgm:t>
    </dgm:pt>
    <dgm:pt modelId="{7F169108-D86C-493D-9953-F82BFBE07142}">
      <dgm:prSet/>
      <dgm:spPr/>
      <dgm:t>
        <a:bodyPr/>
        <a:lstStyle/>
        <a:p>
          <a:r>
            <a:rPr lang="en-US" dirty="0">
              <a:latin typeface="+mn-lt"/>
              <a:ea typeface="Verdana" panose="020B0604030504040204" pitchFamily="34" charset="0"/>
              <a:cs typeface="Verdana" panose="020B0604030504040204" pitchFamily="34" charset="0"/>
            </a:rPr>
            <a:t>https://www.counties.org/sites/main/files/file-attachments/ab372_year_3_legislative_report.pdf</a:t>
          </a:r>
        </a:p>
      </dgm:t>
    </dgm:pt>
    <dgm:pt modelId="{35887DAD-91AA-4ECF-9DA0-EAC012BA7CCE}" type="parTrans" cxnId="{5E056309-8935-4EF4-B256-478FF9E5E801}">
      <dgm:prSet/>
      <dgm:spPr/>
      <dgm:t>
        <a:bodyPr/>
        <a:lstStyle/>
        <a:p>
          <a:endParaRPr lang="en-US"/>
        </a:p>
      </dgm:t>
    </dgm:pt>
    <dgm:pt modelId="{5E9C1B04-1877-4995-B5CF-6FA136C6DF97}" type="sibTrans" cxnId="{5E056309-8935-4EF4-B256-478FF9E5E801}">
      <dgm:prSet/>
      <dgm:spPr/>
      <dgm:t>
        <a:bodyPr/>
        <a:lstStyle/>
        <a:p>
          <a:endParaRPr lang="en-US"/>
        </a:p>
      </dgm:t>
    </dgm:pt>
    <dgm:pt modelId="{38A5DB68-CD45-3346-9672-6B0FEA162617}" type="pres">
      <dgm:prSet presAssocID="{BD1452EE-A23C-4FB8-BB4A-5F075E4DD6C3}" presName="vert0" presStyleCnt="0">
        <dgm:presLayoutVars>
          <dgm:dir/>
          <dgm:animOne val="branch"/>
          <dgm:animLvl val="lvl"/>
        </dgm:presLayoutVars>
      </dgm:prSet>
      <dgm:spPr/>
    </dgm:pt>
    <dgm:pt modelId="{DC922EAF-EFC8-734F-91DF-8EEC882A5CAE}" type="pres">
      <dgm:prSet presAssocID="{8DFD22DB-A6FC-4813-ADD4-665FBC1E2AC1}" presName="thickLine" presStyleLbl="alignNode1" presStyleIdx="0" presStyleCnt="10"/>
      <dgm:spPr/>
    </dgm:pt>
    <dgm:pt modelId="{03FB30BE-2F3A-FE47-BF7E-EA4F5441C1BC}" type="pres">
      <dgm:prSet presAssocID="{8DFD22DB-A6FC-4813-ADD4-665FBC1E2AC1}" presName="horz1" presStyleCnt="0"/>
      <dgm:spPr/>
    </dgm:pt>
    <dgm:pt modelId="{4BF3DB15-7A1E-7945-9FB9-837CD3C3FF93}" type="pres">
      <dgm:prSet presAssocID="{8DFD22DB-A6FC-4813-ADD4-665FBC1E2AC1}" presName="tx1" presStyleLbl="revTx" presStyleIdx="0" presStyleCnt="10"/>
      <dgm:spPr/>
    </dgm:pt>
    <dgm:pt modelId="{704F0C8E-64A1-FF42-8193-F5DB1379B51B}" type="pres">
      <dgm:prSet presAssocID="{8DFD22DB-A6FC-4813-ADD4-665FBC1E2AC1}" presName="vert1" presStyleCnt="0"/>
      <dgm:spPr/>
    </dgm:pt>
    <dgm:pt modelId="{64274B1A-B1A9-0E45-B6BA-2F771E2F755C}" type="pres">
      <dgm:prSet presAssocID="{96E6E1B6-2520-442C-8CF1-C8C21DD9CBD4}" presName="thickLine" presStyleLbl="alignNode1" presStyleIdx="1" presStyleCnt="10"/>
      <dgm:spPr/>
    </dgm:pt>
    <dgm:pt modelId="{B541114A-DFF0-1847-9BF6-A9B1F993610B}" type="pres">
      <dgm:prSet presAssocID="{96E6E1B6-2520-442C-8CF1-C8C21DD9CBD4}" presName="horz1" presStyleCnt="0"/>
      <dgm:spPr/>
    </dgm:pt>
    <dgm:pt modelId="{8FAE18E4-EE53-694B-9152-48FE3F96EAB4}" type="pres">
      <dgm:prSet presAssocID="{96E6E1B6-2520-442C-8CF1-C8C21DD9CBD4}" presName="tx1" presStyleLbl="revTx" presStyleIdx="1" presStyleCnt="10"/>
      <dgm:spPr/>
    </dgm:pt>
    <dgm:pt modelId="{F2827179-A2E6-A040-98BF-A2000CA02C0D}" type="pres">
      <dgm:prSet presAssocID="{96E6E1B6-2520-442C-8CF1-C8C21DD9CBD4}" presName="vert1" presStyleCnt="0"/>
      <dgm:spPr/>
    </dgm:pt>
    <dgm:pt modelId="{578A81D7-93B8-7547-A2C8-A795E0436388}" type="pres">
      <dgm:prSet presAssocID="{E808C3A2-7EB1-4484-A87D-4C6B14D984AB}" presName="thickLine" presStyleLbl="alignNode1" presStyleIdx="2" presStyleCnt="10"/>
      <dgm:spPr/>
    </dgm:pt>
    <dgm:pt modelId="{F723C3CB-C1EA-F943-A41C-366B43752440}" type="pres">
      <dgm:prSet presAssocID="{E808C3A2-7EB1-4484-A87D-4C6B14D984AB}" presName="horz1" presStyleCnt="0"/>
      <dgm:spPr/>
    </dgm:pt>
    <dgm:pt modelId="{BFE8E360-3023-0B4B-B640-71AA17CF71D5}" type="pres">
      <dgm:prSet presAssocID="{E808C3A2-7EB1-4484-A87D-4C6B14D984AB}" presName="tx1" presStyleLbl="revTx" presStyleIdx="2" presStyleCnt="10"/>
      <dgm:spPr/>
    </dgm:pt>
    <dgm:pt modelId="{588608FA-6F3E-9943-98F3-9CCE807BEAE3}" type="pres">
      <dgm:prSet presAssocID="{E808C3A2-7EB1-4484-A87D-4C6B14D984AB}" presName="vert1" presStyleCnt="0"/>
      <dgm:spPr/>
    </dgm:pt>
    <dgm:pt modelId="{2D36D91B-8C40-B54D-A849-41000BA96226}" type="pres">
      <dgm:prSet presAssocID="{1B97CD9C-B662-4468-AF80-D6508B9D81D2}" presName="thickLine" presStyleLbl="alignNode1" presStyleIdx="3" presStyleCnt="10"/>
      <dgm:spPr/>
    </dgm:pt>
    <dgm:pt modelId="{4D73E980-BCF9-3148-819D-C60452995106}" type="pres">
      <dgm:prSet presAssocID="{1B97CD9C-B662-4468-AF80-D6508B9D81D2}" presName="horz1" presStyleCnt="0"/>
      <dgm:spPr/>
    </dgm:pt>
    <dgm:pt modelId="{A03A0E0F-6D40-4B40-9EAB-0BC51D8E4EEA}" type="pres">
      <dgm:prSet presAssocID="{1B97CD9C-B662-4468-AF80-D6508B9D81D2}" presName="tx1" presStyleLbl="revTx" presStyleIdx="3" presStyleCnt="10"/>
      <dgm:spPr/>
    </dgm:pt>
    <dgm:pt modelId="{C5362B87-5ECF-364C-B667-31D6F2C0831D}" type="pres">
      <dgm:prSet presAssocID="{1B97CD9C-B662-4468-AF80-D6508B9D81D2}" presName="vert1" presStyleCnt="0"/>
      <dgm:spPr/>
    </dgm:pt>
    <dgm:pt modelId="{15337FA9-7CE1-0444-88D0-05FFE4D2AE5E}" type="pres">
      <dgm:prSet presAssocID="{E4464ECC-325F-4BFE-9254-DE90B7970120}" presName="thickLine" presStyleLbl="alignNode1" presStyleIdx="4" presStyleCnt="10"/>
      <dgm:spPr/>
    </dgm:pt>
    <dgm:pt modelId="{42513863-152A-284E-AF75-9BCC064996A8}" type="pres">
      <dgm:prSet presAssocID="{E4464ECC-325F-4BFE-9254-DE90B7970120}" presName="horz1" presStyleCnt="0"/>
      <dgm:spPr/>
    </dgm:pt>
    <dgm:pt modelId="{A3AB69A2-3EB4-CF42-A0A7-703FF21A1A0E}" type="pres">
      <dgm:prSet presAssocID="{E4464ECC-325F-4BFE-9254-DE90B7970120}" presName="tx1" presStyleLbl="revTx" presStyleIdx="4" presStyleCnt="10"/>
      <dgm:spPr/>
    </dgm:pt>
    <dgm:pt modelId="{0C8F83C1-399C-6E45-B195-E7E3F7839CCB}" type="pres">
      <dgm:prSet presAssocID="{E4464ECC-325F-4BFE-9254-DE90B7970120}" presName="vert1" presStyleCnt="0"/>
      <dgm:spPr/>
    </dgm:pt>
    <dgm:pt modelId="{20244248-BD11-4840-809E-711462F4C404}" type="pres">
      <dgm:prSet presAssocID="{0ED1170E-99E2-40F0-A456-8C255A15B10A}" presName="thickLine" presStyleLbl="alignNode1" presStyleIdx="5" presStyleCnt="10"/>
      <dgm:spPr/>
    </dgm:pt>
    <dgm:pt modelId="{185A4D0F-04D0-6C4F-BBEF-6ECC6C81100B}" type="pres">
      <dgm:prSet presAssocID="{0ED1170E-99E2-40F0-A456-8C255A15B10A}" presName="horz1" presStyleCnt="0"/>
      <dgm:spPr/>
    </dgm:pt>
    <dgm:pt modelId="{221910AE-1531-2340-A062-82340990472D}" type="pres">
      <dgm:prSet presAssocID="{0ED1170E-99E2-40F0-A456-8C255A15B10A}" presName="tx1" presStyleLbl="revTx" presStyleIdx="5" presStyleCnt="10"/>
      <dgm:spPr/>
    </dgm:pt>
    <dgm:pt modelId="{86E562E8-5B17-DB44-B883-5B231E02315A}" type="pres">
      <dgm:prSet presAssocID="{0ED1170E-99E2-40F0-A456-8C255A15B10A}" presName="vert1" presStyleCnt="0"/>
      <dgm:spPr/>
    </dgm:pt>
    <dgm:pt modelId="{1A341594-8F0B-1E45-991E-7AE37384F3B1}" type="pres">
      <dgm:prSet presAssocID="{A5D69C1C-8753-45B2-A035-F85218B19A30}" presName="thickLine" presStyleLbl="alignNode1" presStyleIdx="6" presStyleCnt="10"/>
      <dgm:spPr/>
    </dgm:pt>
    <dgm:pt modelId="{5ACD76E2-B789-9648-ABD5-54E91E31AF6C}" type="pres">
      <dgm:prSet presAssocID="{A5D69C1C-8753-45B2-A035-F85218B19A30}" presName="horz1" presStyleCnt="0"/>
      <dgm:spPr/>
    </dgm:pt>
    <dgm:pt modelId="{C81B967D-7101-7C44-9886-EB131B5C071C}" type="pres">
      <dgm:prSet presAssocID="{A5D69C1C-8753-45B2-A035-F85218B19A30}" presName="tx1" presStyleLbl="revTx" presStyleIdx="6" presStyleCnt="10"/>
      <dgm:spPr/>
    </dgm:pt>
    <dgm:pt modelId="{53305890-35D0-5044-8338-DC07B9725422}" type="pres">
      <dgm:prSet presAssocID="{A5D69C1C-8753-45B2-A035-F85218B19A30}" presName="vert1" presStyleCnt="0"/>
      <dgm:spPr/>
    </dgm:pt>
    <dgm:pt modelId="{F22515F3-B12D-E844-824A-ABC9A18D85BA}" type="pres">
      <dgm:prSet presAssocID="{7E728826-DC71-48EA-B8FE-273554DAA7ED}" presName="thickLine" presStyleLbl="alignNode1" presStyleIdx="7" presStyleCnt="10"/>
      <dgm:spPr/>
    </dgm:pt>
    <dgm:pt modelId="{D5F039E4-030D-7C44-9FA9-422A8845C617}" type="pres">
      <dgm:prSet presAssocID="{7E728826-DC71-48EA-B8FE-273554DAA7ED}" presName="horz1" presStyleCnt="0"/>
      <dgm:spPr/>
    </dgm:pt>
    <dgm:pt modelId="{246F834A-1C9A-9D4E-9DA9-0C9B2ABD492B}" type="pres">
      <dgm:prSet presAssocID="{7E728826-DC71-48EA-B8FE-273554DAA7ED}" presName="tx1" presStyleLbl="revTx" presStyleIdx="7" presStyleCnt="10"/>
      <dgm:spPr/>
    </dgm:pt>
    <dgm:pt modelId="{431CCEBB-4040-C14E-B53D-F04F52779F9A}" type="pres">
      <dgm:prSet presAssocID="{7E728826-DC71-48EA-B8FE-273554DAA7ED}" presName="vert1" presStyleCnt="0"/>
      <dgm:spPr/>
    </dgm:pt>
    <dgm:pt modelId="{CF608202-9B7A-2A49-899C-35D712824A7E}" type="pres">
      <dgm:prSet presAssocID="{DDD2047D-D4A2-4E94-A630-88EA90C54A14}" presName="thickLine" presStyleLbl="alignNode1" presStyleIdx="8" presStyleCnt="10"/>
      <dgm:spPr/>
    </dgm:pt>
    <dgm:pt modelId="{CDE2F4D0-0462-664A-8E3D-2455AAFD7D72}" type="pres">
      <dgm:prSet presAssocID="{DDD2047D-D4A2-4E94-A630-88EA90C54A14}" presName="horz1" presStyleCnt="0"/>
      <dgm:spPr/>
    </dgm:pt>
    <dgm:pt modelId="{A9B73E24-0A8F-3F4F-BB5E-658049147D28}" type="pres">
      <dgm:prSet presAssocID="{DDD2047D-D4A2-4E94-A630-88EA90C54A14}" presName="tx1" presStyleLbl="revTx" presStyleIdx="8" presStyleCnt="10"/>
      <dgm:spPr/>
    </dgm:pt>
    <dgm:pt modelId="{69C1D7E6-41EA-ED41-8A2B-950F3D374284}" type="pres">
      <dgm:prSet presAssocID="{DDD2047D-D4A2-4E94-A630-88EA90C54A14}" presName="vert1" presStyleCnt="0"/>
      <dgm:spPr/>
    </dgm:pt>
    <dgm:pt modelId="{69A7BA7B-2A45-CB45-8FBA-56618687D371}" type="pres">
      <dgm:prSet presAssocID="{7F169108-D86C-493D-9953-F82BFBE07142}" presName="thickLine" presStyleLbl="alignNode1" presStyleIdx="9" presStyleCnt="10"/>
      <dgm:spPr/>
    </dgm:pt>
    <dgm:pt modelId="{CEB63AFF-4CDB-D740-83E9-54BC48AA5864}" type="pres">
      <dgm:prSet presAssocID="{7F169108-D86C-493D-9953-F82BFBE07142}" presName="horz1" presStyleCnt="0"/>
      <dgm:spPr/>
    </dgm:pt>
    <dgm:pt modelId="{CE003915-3190-454D-9AE8-42FCC5EAED67}" type="pres">
      <dgm:prSet presAssocID="{7F169108-D86C-493D-9953-F82BFBE07142}" presName="tx1" presStyleLbl="revTx" presStyleIdx="9" presStyleCnt="10"/>
      <dgm:spPr/>
    </dgm:pt>
    <dgm:pt modelId="{B9CADE4B-2610-6941-8D25-9F4C02C50CF5}" type="pres">
      <dgm:prSet presAssocID="{7F169108-D86C-493D-9953-F82BFBE07142}" presName="vert1" presStyleCnt="0"/>
      <dgm:spPr/>
    </dgm:pt>
  </dgm:ptLst>
  <dgm:cxnLst>
    <dgm:cxn modelId="{5E056309-8935-4EF4-B256-478FF9E5E801}" srcId="{BD1452EE-A23C-4FB8-BB4A-5F075E4DD6C3}" destId="{7F169108-D86C-493D-9953-F82BFBE07142}" srcOrd="9" destOrd="0" parTransId="{35887DAD-91AA-4ECF-9DA0-EAC012BA7CCE}" sibTransId="{5E9C1B04-1877-4995-B5CF-6FA136C6DF97}"/>
    <dgm:cxn modelId="{42A92B14-430D-4D6B-80B0-C89A8C31B522}" srcId="{BD1452EE-A23C-4FB8-BB4A-5F075E4DD6C3}" destId="{DDD2047D-D4A2-4E94-A630-88EA90C54A14}" srcOrd="8" destOrd="0" parTransId="{C0C19BAD-F91F-4A1D-9ED1-02D923D0A7BC}" sibTransId="{C7DDF1E9-A358-4E95-A186-EE542F40A873}"/>
    <dgm:cxn modelId="{10F73617-5108-394E-A5BD-25393AC3F12A}" type="presOf" srcId="{96E6E1B6-2520-442C-8CF1-C8C21DD9CBD4}" destId="{8FAE18E4-EE53-694B-9152-48FE3F96EAB4}" srcOrd="0" destOrd="0" presId="urn:microsoft.com/office/officeart/2008/layout/LinedList"/>
    <dgm:cxn modelId="{C0AE591F-3F4F-4C8D-9FFD-3F6714550B1B}" srcId="{BD1452EE-A23C-4FB8-BB4A-5F075E4DD6C3}" destId="{1B97CD9C-B662-4468-AF80-D6508B9D81D2}" srcOrd="3" destOrd="0" parTransId="{2FBF08CD-C2E0-4145-B84A-F037E475D072}" sibTransId="{E2F36A32-A5E8-4D98-8495-49A01C94161F}"/>
    <dgm:cxn modelId="{8116CB1F-AC9B-4CCC-BFAA-AA42BABD859C}" srcId="{BD1452EE-A23C-4FB8-BB4A-5F075E4DD6C3}" destId="{E4464ECC-325F-4BFE-9254-DE90B7970120}" srcOrd="4" destOrd="0" parTransId="{4E0CBE27-05D1-449B-A3C4-EF329C4F4466}" sibTransId="{2AAEA995-6FFE-4068-AA1E-557FC25CF6C0}"/>
    <dgm:cxn modelId="{1F57BB2D-935E-4B2A-A15A-CD9BC0277C2D}" srcId="{BD1452EE-A23C-4FB8-BB4A-5F075E4DD6C3}" destId="{8DFD22DB-A6FC-4813-ADD4-665FBC1E2AC1}" srcOrd="0" destOrd="0" parTransId="{36DE8494-D6C6-48A4-8712-0439C330952D}" sibTransId="{4B095CC9-3693-4E65-A4DB-9F2B633BDCC4}"/>
    <dgm:cxn modelId="{823FEE2F-7910-4046-AFDA-5D8E41129FB7}" srcId="{BD1452EE-A23C-4FB8-BB4A-5F075E4DD6C3}" destId="{7E728826-DC71-48EA-B8FE-273554DAA7ED}" srcOrd="7" destOrd="0" parTransId="{4401C0B0-2ACF-4149-876B-0B23FA332770}" sibTransId="{E4745399-B434-47F2-88D2-CB243569EF5E}"/>
    <dgm:cxn modelId="{E258A13D-0962-3240-8C2F-D45773D72CF5}" type="presOf" srcId="{E4464ECC-325F-4BFE-9254-DE90B7970120}" destId="{A3AB69A2-3EB4-CF42-A0A7-703FF21A1A0E}" srcOrd="0" destOrd="0" presId="urn:microsoft.com/office/officeart/2008/layout/LinedList"/>
    <dgm:cxn modelId="{1858CC48-D712-F842-B55B-DCFBC7D33EB4}" type="presOf" srcId="{E808C3A2-7EB1-4484-A87D-4C6B14D984AB}" destId="{BFE8E360-3023-0B4B-B640-71AA17CF71D5}" srcOrd="0" destOrd="0" presId="urn:microsoft.com/office/officeart/2008/layout/LinedList"/>
    <dgm:cxn modelId="{802C7B52-5D18-A844-BB14-0C7425A0279D}" type="presOf" srcId="{8DFD22DB-A6FC-4813-ADD4-665FBC1E2AC1}" destId="{4BF3DB15-7A1E-7945-9FB9-837CD3C3FF93}" srcOrd="0" destOrd="0" presId="urn:microsoft.com/office/officeart/2008/layout/LinedList"/>
    <dgm:cxn modelId="{A347B277-81AB-104D-9790-96052E1BA3F8}" type="presOf" srcId="{A5D69C1C-8753-45B2-A035-F85218B19A30}" destId="{C81B967D-7101-7C44-9886-EB131B5C071C}" srcOrd="0" destOrd="0" presId="urn:microsoft.com/office/officeart/2008/layout/LinedList"/>
    <dgm:cxn modelId="{A647DC8E-1166-5042-9C58-0AA049652A43}" type="presOf" srcId="{0ED1170E-99E2-40F0-A456-8C255A15B10A}" destId="{221910AE-1531-2340-A062-82340990472D}" srcOrd="0" destOrd="0" presId="urn:microsoft.com/office/officeart/2008/layout/LinedList"/>
    <dgm:cxn modelId="{FD3F409A-3A8E-F74B-BB2A-B90A67CE9A56}" type="presOf" srcId="{7E728826-DC71-48EA-B8FE-273554DAA7ED}" destId="{246F834A-1C9A-9D4E-9DA9-0C9B2ABD492B}" srcOrd="0" destOrd="0" presId="urn:microsoft.com/office/officeart/2008/layout/LinedList"/>
    <dgm:cxn modelId="{36BC03A3-E503-4622-8713-56CF471A5F7A}" srcId="{BD1452EE-A23C-4FB8-BB4A-5F075E4DD6C3}" destId="{96E6E1B6-2520-442C-8CF1-C8C21DD9CBD4}" srcOrd="1" destOrd="0" parTransId="{E6A6A35D-E488-4C21-A634-223CE0543B28}" sibTransId="{6B67AFA8-0C4B-46EF-AB6D-2AF287673F79}"/>
    <dgm:cxn modelId="{236B1BB1-2C21-4AC5-A324-91FF3F8BD14A}" srcId="{BD1452EE-A23C-4FB8-BB4A-5F075E4DD6C3}" destId="{E808C3A2-7EB1-4484-A87D-4C6B14D984AB}" srcOrd="2" destOrd="0" parTransId="{E9BFED95-CF5B-42E1-9212-DCECD633C96C}" sibTransId="{116C25A9-7BD3-46FE-84B8-85C9A178CEA9}"/>
    <dgm:cxn modelId="{255586C6-B831-D14F-894B-FB084074B166}" type="presOf" srcId="{DDD2047D-D4A2-4E94-A630-88EA90C54A14}" destId="{A9B73E24-0A8F-3F4F-BB5E-658049147D28}" srcOrd="0" destOrd="0" presId="urn:microsoft.com/office/officeart/2008/layout/LinedList"/>
    <dgm:cxn modelId="{05C888D1-A4E2-D148-AA62-F78FDFAD3223}" type="presOf" srcId="{7F169108-D86C-493D-9953-F82BFBE07142}" destId="{CE003915-3190-454D-9AE8-42FCC5EAED67}" srcOrd="0" destOrd="0" presId="urn:microsoft.com/office/officeart/2008/layout/LinedList"/>
    <dgm:cxn modelId="{E218BFDC-F3F4-884E-85D6-1FC829C830E2}" type="presOf" srcId="{BD1452EE-A23C-4FB8-BB4A-5F075E4DD6C3}" destId="{38A5DB68-CD45-3346-9672-6B0FEA162617}" srcOrd="0" destOrd="0" presId="urn:microsoft.com/office/officeart/2008/layout/LinedList"/>
    <dgm:cxn modelId="{515267E2-3434-2645-9D6C-669A4AE5148E}" type="presOf" srcId="{1B97CD9C-B662-4468-AF80-D6508B9D81D2}" destId="{A03A0E0F-6D40-4B40-9EAB-0BC51D8E4EEA}" srcOrd="0" destOrd="0" presId="urn:microsoft.com/office/officeart/2008/layout/LinedList"/>
    <dgm:cxn modelId="{16A177E2-4125-41AD-8C2B-999FF36BF3C7}" srcId="{BD1452EE-A23C-4FB8-BB4A-5F075E4DD6C3}" destId="{0ED1170E-99E2-40F0-A456-8C255A15B10A}" srcOrd="5" destOrd="0" parTransId="{2A742830-5126-4794-AF1C-1FCD616EC61E}" sibTransId="{9EFAFA33-30F2-4A7D-B096-D640C3CB2943}"/>
    <dgm:cxn modelId="{F33D93EA-0664-416B-95DE-C5A57BF43AC2}" srcId="{BD1452EE-A23C-4FB8-BB4A-5F075E4DD6C3}" destId="{A5D69C1C-8753-45B2-A035-F85218B19A30}" srcOrd="6" destOrd="0" parTransId="{F503AFE0-CD2A-4937-817E-7D6095713714}" sibTransId="{D5C3C741-A112-4FB9-A35A-2F076D046DA6}"/>
    <dgm:cxn modelId="{CAA3B374-4B01-784C-9100-25BEBA059502}" type="presParOf" srcId="{38A5DB68-CD45-3346-9672-6B0FEA162617}" destId="{DC922EAF-EFC8-734F-91DF-8EEC882A5CAE}" srcOrd="0" destOrd="0" presId="urn:microsoft.com/office/officeart/2008/layout/LinedList"/>
    <dgm:cxn modelId="{A65981BD-B15B-EA4E-92BC-DCD300F2A7BF}" type="presParOf" srcId="{38A5DB68-CD45-3346-9672-6B0FEA162617}" destId="{03FB30BE-2F3A-FE47-BF7E-EA4F5441C1BC}" srcOrd="1" destOrd="0" presId="urn:microsoft.com/office/officeart/2008/layout/LinedList"/>
    <dgm:cxn modelId="{7206C757-4840-2C47-B596-87987F19A799}" type="presParOf" srcId="{03FB30BE-2F3A-FE47-BF7E-EA4F5441C1BC}" destId="{4BF3DB15-7A1E-7945-9FB9-837CD3C3FF93}" srcOrd="0" destOrd="0" presId="urn:microsoft.com/office/officeart/2008/layout/LinedList"/>
    <dgm:cxn modelId="{AB292CD5-8AB5-0246-AD18-1D6058F3B494}" type="presParOf" srcId="{03FB30BE-2F3A-FE47-BF7E-EA4F5441C1BC}" destId="{704F0C8E-64A1-FF42-8193-F5DB1379B51B}" srcOrd="1" destOrd="0" presId="urn:microsoft.com/office/officeart/2008/layout/LinedList"/>
    <dgm:cxn modelId="{BD1DBFF6-F700-7746-857F-85A104F083A1}" type="presParOf" srcId="{38A5DB68-CD45-3346-9672-6B0FEA162617}" destId="{64274B1A-B1A9-0E45-B6BA-2F771E2F755C}" srcOrd="2" destOrd="0" presId="urn:microsoft.com/office/officeart/2008/layout/LinedList"/>
    <dgm:cxn modelId="{7EB01DBA-8DF3-E54C-9343-02E15BFAA818}" type="presParOf" srcId="{38A5DB68-CD45-3346-9672-6B0FEA162617}" destId="{B541114A-DFF0-1847-9BF6-A9B1F993610B}" srcOrd="3" destOrd="0" presId="urn:microsoft.com/office/officeart/2008/layout/LinedList"/>
    <dgm:cxn modelId="{371FD87F-785C-914D-A35B-4D2B0AA77DCD}" type="presParOf" srcId="{B541114A-DFF0-1847-9BF6-A9B1F993610B}" destId="{8FAE18E4-EE53-694B-9152-48FE3F96EAB4}" srcOrd="0" destOrd="0" presId="urn:microsoft.com/office/officeart/2008/layout/LinedList"/>
    <dgm:cxn modelId="{02A314E4-5213-0E41-8DC0-A329F375ABDC}" type="presParOf" srcId="{B541114A-DFF0-1847-9BF6-A9B1F993610B}" destId="{F2827179-A2E6-A040-98BF-A2000CA02C0D}" srcOrd="1" destOrd="0" presId="urn:microsoft.com/office/officeart/2008/layout/LinedList"/>
    <dgm:cxn modelId="{B79D477E-96A2-B140-A8AF-F90EFBB8181A}" type="presParOf" srcId="{38A5DB68-CD45-3346-9672-6B0FEA162617}" destId="{578A81D7-93B8-7547-A2C8-A795E0436388}" srcOrd="4" destOrd="0" presId="urn:microsoft.com/office/officeart/2008/layout/LinedList"/>
    <dgm:cxn modelId="{0080251B-C031-4C4F-85D9-9F11DC8BE2F6}" type="presParOf" srcId="{38A5DB68-CD45-3346-9672-6B0FEA162617}" destId="{F723C3CB-C1EA-F943-A41C-366B43752440}" srcOrd="5" destOrd="0" presId="urn:microsoft.com/office/officeart/2008/layout/LinedList"/>
    <dgm:cxn modelId="{D20B5818-5471-AD43-8087-0313E3969D84}" type="presParOf" srcId="{F723C3CB-C1EA-F943-A41C-366B43752440}" destId="{BFE8E360-3023-0B4B-B640-71AA17CF71D5}" srcOrd="0" destOrd="0" presId="urn:microsoft.com/office/officeart/2008/layout/LinedList"/>
    <dgm:cxn modelId="{10D6F1F0-8C6D-394F-8DA8-472EE4CE1DE6}" type="presParOf" srcId="{F723C3CB-C1EA-F943-A41C-366B43752440}" destId="{588608FA-6F3E-9943-98F3-9CCE807BEAE3}" srcOrd="1" destOrd="0" presId="urn:microsoft.com/office/officeart/2008/layout/LinedList"/>
    <dgm:cxn modelId="{7E225DEE-F3D9-B642-AF47-5B81D8CAE131}" type="presParOf" srcId="{38A5DB68-CD45-3346-9672-6B0FEA162617}" destId="{2D36D91B-8C40-B54D-A849-41000BA96226}" srcOrd="6" destOrd="0" presId="urn:microsoft.com/office/officeart/2008/layout/LinedList"/>
    <dgm:cxn modelId="{666B2FA4-352B-C541-A882-79B7CCE0D049}" type="presParOf" srcId="{38A5DB68-CD45-3346-9672-6B0FEA162617}" destId="{4D73E980-BCF9-3148-819D-C60452995106}" srcOrd="7" destOrd="0" presId="urn:microsoft.com/office/officeart/2008/layout/LinedList"/>
    <dgm:cxn modelId="{66EEA6AF-B22E-2B4C-B9F1-69D3898439F4}" type="presParOf" srcId="{4D73E980-BCF9-3148-819D-C60452995106}" destId="{A03A0E0F-6D40-4B40-9EAB-0BC51D8E4EEA}" srcOrd="0" destOrd="0" presId="urn:microsoft.com/office/officeart/2008/layout/LinedList"/>
    <dgm:cxn modelId="{F44CDBDC-F4D2-254E-ACAD-EA314E7D8566}" type="presParOf" srcId="{4D73E980-BCF9-3148-819D-C60452995106}" destId="{C5362B87-5ECF-364C-B667-31D6F2C0831D}" srcOrd="1" destOrd="0" presId="urn:microsoft.com/office/officeart/2008/layout/LinedList"/>
    <dgm:cxn modelId="{856AFF5C-A30E-464E-BD8B-C68500BFA0B9}" type="presParOf" srcId="{38A5DB68-CD45-3346-9672-6B0FEA162617}" destId="{15337FA9-7CE1-0444-88D0-05FFE4D2AE5E}" srcOrd="8" destOrd="0" presId="urn:microsoft.com/office/officeart/2008/layout/LinedList"/>
    <dgm:cxn modelId="{DC4F97CA-4EC4-EC48-BAE1-17946F37DECD}" type="presParOf" srcId="{38A5DB68-CD45-3346-9672-6B0FEA162617}" destId="{42513863-152A-284E-AF75-9BCC064996A8}" srcOrd="9" destOrd="0" presId="urn:microsoft.com/office/officeart/2008/layout/LinedList"/>
    <dgm:cxn modelId="{726906BE-8607-B94E-AAE2-6767F4FFBA8B}" type="presParOf" srcId="{42513863-152A-284E-AF75-9BCC064996A8}" destId="{A3AB69A2-3EB4-CF42-A0A7-703FF21A1A0E}" srcOrd="0" destOrd="0" presId="urn:microsoft.com/office/officeart/2008/layout/LinedList"/>
    <dgm:cxn modelId="{D3642BB8-25E2-3045-9CA6-07A7FBCE004C}" type="presParOf" srcId="{42513863-152A-284E-AF75-9BCC064996A8}" destId="{0C8F83C1-399C-6E45-B195-E7E3F7839CCB}" srcOrd="1" destOrd="0" presId="urn:microsoft.com/office/officeart/2008/layout/LinedList"/>
    <dgm:cxn modelId="{F6761DC7-0079-1C4E-8226-5B8FA0CC3EF8}" type="presParOf" srcId="{38A5DB68-CD45-3346-9672-6B0FEA162617}" destId="{20244248-BD11-4840-809E-711462F4C404}" srcOrd="10" destOrd="0" presId="urn:microsoft.com/office/officeart/2008/layout/LinedList"/>
    <dgm:cxn modelId="{05E80618-954B-8243-84AC-2C5AF59D0D8D}" type="presParOf" srcId="{38A5DB68-CD45-3346-9672-6B0FEA162617}" destId="{185A4D0F-04D0-6C4F-BBEF-6ECC6C81100B}" srcOrd="11" destOrd="0" presId="urn:microsoft.com/office/officeart/2008/layout/LinedList"/>
    <dgm:cxn modelId="{9BF474CC-3C9A-814A-A683-6AD7A4B82E48}" type="presParOf" srcId="{185A4D0F-04D0-6C4F-BBEF-6ECC6C81100B}" destId="{221910AE-1531-2340-A062-82340990472D}" srcOrd="0" destOrd="0" presId="urn:microsoft.com/office/officeart/2008/layout/LinedList"/>
    <dgm:cxn modelId="{93CB01D5-3187-9648-AA59-A95994649AD1}" type="presParOf" srcId="{185A4D0F-04D0-6C4F-BBEF-6ECC6C81100B}" destId="{86E562E8-5B17-DB44-B883-5B231E02315A}" srcOrd="1" destOrd="0" presId="urn:microsoft.com/office/officeart/2008/layout/LinedList"/>
    <dgm:cxn modelId="{1020DC35-653C-8740-9429-42A85E09BA79}" type="presParOf" srcId="{38A5DB68-CD45-3346-9672-6B0FEA162617}" destId="{1A341594-8F0B-1E45-991E-7AE37384F3B1}" srcOrd="12" destOrd="0" presId="urn:microsoft.com/office/officeart/2008/layout/LinedList"/>
    <dgm:cxn modelId="{09A5CBBA-3B86-A648-88EA-B804793C457E}" type="presParOf" srcId="{38A5DB68-CD45-3346-9672-6B0FEA162617}" destId="{5ACD76E2-B789-9648-ABD5-54E91E31AF6C}" srcOrd="13" destOrd="0" presId="urn:microsoft.com/office/officeart/2008/layout/LinedList"/>
    <dgm:cxn modelId="{EF7425AB-E6E7-584C-A057-1063A67CB385}" type="presParOf" srcId="{5ACD76E2-B789-9648-ABD5-54E91E31AF6C}" destId="{C81B967D-7101-7C44-9886-EB131B5C071C}" srcOrd="0" destOrd="0" presId="urn:microsoft.com/office/officeart/2008/layout/LinedList"/>
    <dgm:cxn modelId="{5FE357A6-672D-4A4F-A963-F877C9699036}" type="presParOf" srcId="{5ACD76E2-B789-9648-ABD5-54E91E31AF6C}" destId="{53305890-35D0-5044-8338-DC07B9725422}" srcOrd="1" destOrd="0" presId="urn:microsoft.com/office/officeart/2008/layout/LinedList"/>
    <dgm:cxn modelId="{1FFF88E9-6221-4D47-98F2-796247E5FAFF}" type="presParOf" srcId="{38A5DB68-CD45-3346-9672-6B0FEA162617}" destId="{F22515F3-B12D-E844-824A-ABC9A18D85BA}" srcOrd="14" destOrd="0" presId="urn:microsoft.com/office/officeart/2008/layout/LinedList"/>
    <dgm:cxn modelId="{3873AC13-A502-7D47-A2B5-8FE90B02DC4E}" type="presParOf" srcId="{38A5DB68-CD45-3346-9672-6B0FEA162617}" destId="{D5F039E4-030D-7C44-9FA9-422A8845C617}" srcOrd="15" destOrd="0" presId="urn:microsoft.com/office/officeart/2008/layout/LinedList"/>
    <dgm:cxn modelId="{41EB0823-D518-0945-A71F-901FD8F3B31C}" type="presParOf" srcId="{D5F039E4-030D-7C44-9FA9-422A8845C617}" destId="{246F834A-1C9A-9D4E-9DA9-0C9B2ABD492B}" srcOrd="0" destOrd="0" presId="urn:microsoft.com/office/officeart/2008/layout/LinedList"/>
    <dgm:cxn modelId="{96254C87-0FA9-DA49-AF9E-DF909E2AE36F}" type="presParOf" srcId="{D5F039E4-030D-7C44-9FA9-422A8845C617}" destId="{431CCEBB-4040-C14E-B53D-F04F52779F9A}" srcOrd="1" destOrd="0" presId="urn:microsoft.com/office/officeart/2008/layout/LinedList"/>
    <dgm:cxn modelId="{EA89EAF7-2599-6A44-8BBB-551498AABD14}" type="presParOf" srcId="{38A5DB68-CD45-3346-9672-6B0FEA162617}" destId="{CF608202-9B7A-2A49-899C-35D712824A7E}" srcOrd="16" destOrd="0" presId="urn:microsoft.com/office/officeart/2008/layout/LinedList"/>
    <dgm:cxn modelId="{6BAF2962-7D6B-C24D-A0D3-C624A7008F5D}" type="presParOf" srcId="{38A5DB68-CD45-3346-9672-6B0FEA162617}" destId="{CDE2F4D0-0462-664A-8E3D-2455AAFD7D72}" srcOrd="17" destOrd="0" presId="urn:microsoft.com/office/officeart/2008/layout/LinedList"/>
    <dgm:cxn modelId="{33E4E5F7-66B5-8541-8809-A2200D7A5BB8}" type="presParOf" srcId="{CDE2F4D0-0462-664A-8E3D-2455AAFD7D72}" destId="{A9B73E24-0A8F-3F4F-BB5E-658049147D28}" srcOrd="0" destOrd="0" presId="urn:microsoft.com/office/officeart/2008/layout/LinedList"/>
    <dgm:cxn modelId="{24C2394A-B433-9645-A044-32E2DC641CDE}" type="presParOf" srcId="{CDE2F4D0-0462-664A-8E3D-2455AAFD7D72}" destId="{69C1D7E6-41EA-ED41-8A2B-950F3D374284}" srcOrd="1" destOrd="0" presId="urn:microsoft.com/office/officeart/2008/layout/LinedList"/>
    <dgm:cxn modelId="{F35FCB16-D792-5D4A-804B-4CDE8536A299}" type="presParOf" srcId="{38A5DB68-CD45-3346-9672-6B0FEA162617}" destId="{69A7BA7B-2A45-CB45-8FBA-56618687D371}" srcOrd="18" destOrd="0" presId="urn:microsoft.com/office/officeart/2008/layout/LinedList"/>
    <dgm:cxn modelId="{996972C2-8946-4E46-A632-79F567A907E1}" type="presParOf" srcId="{38A5DB68-CD45-3346-9672-6B0FEA162617}" destId="{CEB63AFF-4CDB-D740-83E9-54BC48AA5864}" srcOrd="19" destOrd="0" presId="urn:microsoft.com/office/officeart/2008/layout/LinedList"/>
    <dgm:cxn modelId="{CF822C84-FE7B-9C44-A5FB-99A8214F51B2}" type="presParOf" srcId="{CEB63AFF-4CDB-D740-83E9-54BC48AA5864}" destId="{CE003915-3190-454D-9AE8-42FCC5EAED67}" srcOrd="0" destOrd="0" presId="urn:microsoft.com/office/officeart/2008/layout/LinedList"/>
    <dgm:cxn modelId="{7E09A4F6-5F07-0846-8478-FE6BD960005A}" type="presParOf" srcId="{CEB63AFF-4CDB-D740-83E9-54BC48AA5864}" destId="{B9CADE4B-2610-6941-8D25-9F4C02C50CF5}"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B0BE48-F72D-49DB-BC79-0DEDBBA37F5A}" type="doc">
      <dgm:prSet loTypeId="urn:microsoft.com/office/officeart/2005/8/layout/default" loCatId="list" qsTypeId="urn:microsoft.com/office/officeart/2005/8/quickstyle/simple4" qsCatId="simple" csTypeId="urn:microsoft.com/office/officeart/2005/8/colors/colorful1" csCatId="colorful" phldr="1"/>
      <dgm:spPr/>
      <dgm:t>
        <a:bodyPr/>
        <a:lstStyle/>
        <a:p>
          <a:endParaRPr lang="en-US"/>
        </a:p>
      </dgm:t>
    </dgm:pt>
    <dgm:pt modelId="{9FB1C4E9-0A9B-450F-A676-0442E2B7EDC6}">
      <dgm:prSet custT="1"/>
      <dgm:spPr/>
      <dgm:t>
        <a:bodyPr/>
        <a:lstStyle/>
        <a:p>
          <a:r>
            <a:rPr lang="en-US" sz="1400" dirty="0"/>
            <a:t>Expands the statutory list of rights for crime victims (Marsy’s Law rights) to include:</a:t>
          </a:r>
        </a:p>
      </dgm:t>
    </dgm:pt>
    <dgm:pt modelId="{BE9E7414-6954-4A11-B2F0-29A4B27FE5F7}" type="parTrans" cxnId="{B73F3676-1967-4BEF-A2AF-CE99C731D922}">
      <dgm:prSet/>
      <dgm:spPr/>
      <dgm:t>
        <a:bodyPr/>
        <a:lstStyle/>
        <a:p>
          <a:endParaRPr lang="en-US"/>
        </a:p>
      </dgm:t>
    </dgm:pt>
    <dgm:pt modelId="{7DEE5EDF-F6EB-4E9A-970C-7A6B8B8A13B2}" type="sibTrans" cxnId="{B73F3676-1967-4BEF-A2AF-CE99C731D922}">
      <dgm:prSet/>
      <dgm:spPr/>
      <dgm:t>
        <a:bodyPr/>
        <a:lstStyle/>
        <a:p>
          <a:endParaRPr lang="en-US"/>
        </a:p>
      </dgm:t>
    </dgm:pt>
    <dgm:pt modelId="{5579E450-89CB-49A5-8EA0-0AE267AB7158}">
      <dgm:prSet custT="1"/>
      <dgm:spPr/>
      <dgm:t>
        <a:bodyPr/>
        <a:lstStyle/>
        <a:p>
          <a:r>
            <a:rPr lang="en-US" sz="1400" dirty="0"/>
            <a:t>The right to be notified of the availability of community-based restorative justice programs</a:t>
          </a:r>
        </a:p>
      </dgm:t>
    </dgm:pt>
    <dgm:pt modelId="{AA7DB8A8-DAD9-4764-BDA3-6797533B70DC}" type="parTrans" cxnId="{5D007F87-BDF2-4FC7-8D6D-825FCFD5920E}">
      <dgm:prSet/>
      <dgm:spPr/>
      <dgm:t>
        <a:bodyPr/>
        <a:lstStyle/>
        <a:p>
          <a:endParaRPr lang="en-US"/>
        </a:p>
      </dgm:t>
    </dgm:pt>
    <dgm:pt modelId="{8770B111-13CE-45CE-A3CC-D07D6CB7236E}" type="sibTrans" cxnId="{5D007F87-BDF2-4FC7-8D6D-825FCFD5920E}">
      <dgm:prSet/>
      <dgm:spPr/>
      <dgm:t>
        <a:bodyPr/>
        <a:lstStyle/>
        <a:p>
          <a:endParaRPr lang="en-US"/>
        </a:p>
      </dgm:t>
    </dgm:pt>
    <dgm:pt modelId="{D75A3ACE-19C1-4771-A473-E71D5B705A5A}">
      <dgm:prSet custT="1"/>
      <dgm:spPr/>
      <dgm:t>
        <a:bodyPr/>
        <a:lstStyle/>
        <a:p>
          <a:r>
            <a:rPr lang="en-US" sz="2000" dirty="0"/>
            <a:t>Effective Jan 1, 2024</a:t>
          </a:r>
        </a:p>
      </dgm:t>
    </dgm:pt>
    <dgm:pt modelId="{5FA754DD-497C-4E29-A061-6275BE347F6D}" type="parTrans" cxnId="{2767D740-6B73-4CD2-A317-4A41F81850FE}">
      <dgm:prSet/>
      <dgm:spPr/>
      <dgm:t>
        <a:bodyPr/>
        <a:lstStyle/>
        <a:p>
          <a:endParaRPr lang="en-US"/>
        </a:p>
      </dgm:t>
    </dgm:pt>
    <dgm:pt modelId="{9275A532-6318-4727-A16A-63283D2D3691}" type="sibTrans" cxnId="{2767D740-6B73-4CD2-A317-4A41F81850FE}">
      <dgm:prSet/>
      <dgm:spPr/>
      <dgm:t>
        <a:bodyPr/>
        <a:lstStyle/>
        <a:p>
          <a:endParaRPr lang="en-US"/>
        </a:p>
      </dgm:t>
    </dgm:pt>
    <dgm:pt modelId="{E537DF12-837C-4738-B4F6-2CA48BC720D9}">
      <dgm:prSet custT="1"/>
      <dgm:spPr/>
      <dgm:t>
        <a:bodyPr/>
        <a:lstStyle/>
        <a:p>
          <a:r>
            <a:rPr lang="en-US" sz="1400" dirty="0"/>
            <a:t>Law enforcement and prosecuting agencies must provide victims with a Victim Rights and Resources card</a:t>
          </a:r>
        </a:p>
      </dgm:t>
    </dgm:pt>
    <dgm:pt modelId="{D1EF7233-FA2D-4FA0-BA0B-6187CBE0D594}" type="parTrans" cxnId="{B32A85BA-177D-4644-BDAD-CD67E974EE57}">
      <dgm:prSet/>
      <dgm:spPr/>
      <dgm:t>
        <a:bodyPr/>
        <a:lstStyle/>
        <a:p>
          <a:endParaRPr lang="en-US"/>
        </a:p>
      </dgm:t>
    </dgm:pt>
    <dgm:pt modelId="{31281DF5-B1A6-413C-B3DE-01DA914C347A}" type="sibTrans" cxnId="{B32A85BA-177D-4644-BDAD-CD67E974EE57}">
      <dgm:prSet/>
      <dgm:spPr/>
      <dgm:t>
        <a:bodyPr/>
        <a:lstStyle/>
        <a:p>
          <a:endParaRPr lang="en-US"/>
        </a:p>
      </dgm:t>
    </dgm:pt>
    <dgm:pt modelId="{4370EA84-4723-438A-8B4A-0D4389714FDC}">
      <dgm:prSet/>
      <dgm:spPr/>
      <dgm:t>
        <a:bodyPr/>
        <a:lstStyle/>
        <a:p>
          <a:r>
            <a:rPr lang="en-US" dirty="0"/>
            <a:t>informing victims of various rights related to e.g., housing, employment, compensation, immigration relief, and the availability of restorative justice programs </a:t>
          </a:r>
        </a:p>
      </dgm:t>
    </dgm:pt>
    <dgm:pt modelId="{0C08435D-2BAB-421A-A66F-BB8023992B32}" type="parTrans" cxnId="{CBA08B29-9773-4D0D-87A1-EC47447D8E1A}">
      <dgm:prSet/>
      <dgm:spPr/>
      <dgm:t>
        <a:bodyPr/>
        <a:lstStyle/>
        <a:p>
          <a:endParaRPr lang="en-US"/>
        </a:p>
      </dgm:t>
    </dgm:pt>
    <dgm:pt modelId="{B4EF1F88-3901-4E86-9872-9C966B4F0641}" type="sibTrans" cxnId="{CBA08B29-9773-4D0D-87A1-EC47447D8E1A}">
      <dgm:prSet/>
      <dgm:spPr/>
      <dgm:t>
        <a:bodyPr/>
        <a:lstStyle/>
        <a:p>
          <a:endParaRPr lang="en-US"/>
        </a:p>
      </dgm:t>
    </dgm:pt>
    <dgm:pt modelId="{F9DC209D-7082-4EE6-B6B6-3D6715E91A2D}">
      <dgm:prSet custT="1"/>
      <dgm:spPr/>
      <dgm:t>
        <a:bodyPr/>
        <a:lstStyle/>
        <a:p>
          <a:r>
            <a:rPr lang="en-US" sz="2000" dirty="0"/>
            <a:t>Effective July 1, 2024 only if General Fund moneys are available</a:t>
          </a:r>
        </a:p>
      </dgm:t>
    </dgm:pt>
    <dgm:pt modelId="{C7259257-A7DA-41F5-A3AD-AABD806CE138}" type="parTrans" cxnId="{9A6475BD-64C6-40B2-AD2F-C17075B94CE3}">
      <dgm:prSet/>
      <dgm:spPr/>
      <dgm:t>
        <a:bodyPr/>
        <a:lstStyle/>
        <a:p>
          <a:endParaRPr lang="en-US"/>
        </a:p>
      </dgm:t>
    </dgm:pt>
    <dgm:pt modelId="{1642F5B7-DCB4-4B35-87FE-CDF9203E8AB9}" type="sibTrans" cxnId="{9A6475BD-64C6-40B2-AD2F-C17075B94CE3}">
      <dgm:prSet/>
      <dgm:spPr/>
      <dgm:t>
        <a:bodyPr/>
        <a:lstStyle/>
        <a:p>
          <a:endParaRPr lang="en-US"/>
        </a:p>
      </dgm:t>
    </dgm:pt>
    <dgm:pt modelId="{B9799223-14B1-4348-B173-78E9BC77991B}">
      <dgm:prSet custT="1"/>
      <dgm:spPr/>
      <dgm:t>
        <a:bodyPr/>
        <a:lstStyle/>
        <a:p>
          <a:r>
            <a:rPr lang="en-US" sz="1200" dirty="0"/>
            <a:t>as early and often as possible, including during the initial contact, during follow up investigation, at the point of diversion, throughout the process of the case, and in postconviction proceedings</a:t>
          </a:r>
        </a:p>
      </dgm:t>
    </dgm:pt>
    <dgm:pt modelId="{24FD25AF-2777-3844-88A5-266D3A56E0C2}" type="parTrans" cxnId="{3602DA65-0B87-9544-BB84-5F11104CA7AF}">
      <dgm:prSet/>
      <dgm:spPr/>
      <dgm:t>
        <a:bodyPr/>
        <a:lstStyle/>
        <a:p>
          <a:endParaRPr lang="en-US"/>
        </a:p>
      </dgm:t>
    </dgm:pt>
    <dgm:pt modelId="{20C86847-2788-E743-AE74-48AC13BE2038}" type="sibTrans" cxnId="{3602DA65-0B87-9544-BB84-5F11104CA7AF}">
      <dgm:prSet/>
      <dgm:spPr/>
      <dgm:t>
        <a:bodyPr/>
        <a:lstStyle/>
        <a:p>
          <a:endParaRPr lang="en-US"/>
        </a:p>
      </dgm:t>
    </dgm:pt>
    <dgm:pt modelId="{818774D8-0608-4B40-8D60-A59FE88F428C}">
      <dgm:prSet custT="1"/>
      <dgm:spPr/>
      <dgm:t>
        <a:bodyPr/>
        <a:lstStyle/>
        <a:p>
          <a:r>
            <a:rPr lang="en-US" sz="1400" dirty="0"/>
            <a:t>at the time of initial contact, during follow up investigation, or as soon thereafter as deemed appropriate</a:t>
          </a:r>
        </a:p>
      </dgm:t>
    </dgm:pt>
    <dgm:pt modelId="{E38902D3-AE99-824C-A8EE-AE0BFB9CA988}" type="parTrans" cxnId="{6638C2F4-383F-5340-8A07-65DA01E31789}">
      <dgm:prSet/>
      <dgm:spPr/>
      <dgm:t>
        <a:bodyPr/>
        <a:lstStyle/>
        <a:p>
          <a:endParaRPr lang="en-US"/>
        </a:p>
      </dgm:t>
    </dgm:pt>
    <dgm:pt modelId="{C396C11A-39F3-B342-AEF8-AFABA3864D89}" type="sibTrans" cxnId="{6638C2F4-383F-5340-8A07-65DA01E31789}">
      <dgm:prSet/>
      <dgm:spPr/>
      <dgm:t>
        <a:bodyPr/>
        <a:lstStyle/>
        <a:p>
          <a:endParaRPr lang="en-US"/>
        </a:p>
      </dgm:t>
    </dgm:pt>
    <dgm:pt modelId="{5B0DF160-E2E3-9248-BBC5-3C7E05176BBB}" type="pres">
      <dgm:prSet presAssocID="{D8B0BE48-F72D-49DB-BC79-0DEDBBA37F5A}" presName="diagram" presStyleCnt="0">
        <dgm:presLayoutVars>
          <dgm:dir/>
          <dgm:resizeHandles val="exact"/>
        </dgm:presLayoutVars>
      </dgm:prSet>
      <dgm:spPr/>
    </dgm:pt>
    <dgm:pt modelId="{CD8FEAF1-3A41-FB46-A50B-D511D0CD6878}" type="pres">
      <dgm:prSet presAssocID="{9FB1C4E9-0A9B-450F-A676-0442E2B7EDC6}" presName="node" presStyleLbl="node1" presStyleIdx="0" presStyleCnt="8">
        <dgm:presLayoutVars>
          <dgm:bulletEnabled val="1"/>
        </dgm:presLayoutVars>
      </dgm:prSet>
      <dgm:spPr/>
    </dgm:pt>
    <dgm:pt modelId="{B4F24893-5767-AB48-AC8B-CDCB80B618B5}" type="pres">
      <dgm:prSet presAssocID="{7DEE5EDF-F6EB-4E9A-970C-7A6B8B8A13B2}" presName="sibTrans" presStyleCnt="0"/>
      <dgm:spPr/>
    </dgm:pt>
    <dgm:pt modelId="{CBADB61A-9E67-D344-94D8-0D3C268E76D8}" type="pres">
      <dgm:prSet presAssocID="{5579E450-89CB-49A5-8EA0-0AE267AB7158}" presName="node" presStyleLbl="node1" presStyleIdx="1" presStyleCnt="8">
        <dgm:presLayoutVars>
          <dgm:bulletEnabled val="1"/>
        </dgm:presLayoutVars>
      </dgm:prSet>
      <dgm:spPr/>
    </dgm:pt>
    <dgm:pt modelId="{481090AF-21AF-2448-9557-31CAD85BECB2}" type="pres">
      <dgm:prSet presAssocID="{8770B111-13CE-45CE-A3CC-D07D6CB7236E}" presName="sibTrans" presStyleCnt="0"/>
      <dgm:spPr/>
    </dgm:pt>
    <dgm:pt modelId="{5249601A-1354-C845-8446-20CDA4622E81}" type="pres">
      <dgm:prSet presAssocID="{B9799223-14B1-4348-B173-78E9BC77991B}" presName="node" presStyleLbl="node1" presStyleIdx="2" presStyleCnt="8">
        <dgm:presLayoutVars>
          <dgm:bulletEnabled val="1"/>
        </dgm:presLayoutVars>
      </dgm:prSet>
      <dgm:spPr/>
    </dgm:pt>
    <dgm:pt modelId="{A39053B0-E6C8-6249-939D-A4745D805C8E}" type="pres">
      <dgm:prSet presAssocID="{20C86847-2788-E743-AE74-48AC13BE2038}" presName="sibTrans" presStyleCnt="0"/>
      <dgm:spPr/>
    </dgm:pt>
    <dgm:pt modelId="{5C923DF5-1EF6-C94D-A54A-7D6AA0BC0D43}" type="pres">
      <dgm:prSet presAssocID="{D75A3ACE-19C1-4771-A473-E71D5B705A5A}" presName="node" presStyleLbl="node1" presStyleIdx="3" presStyleCnt="8">
        <dgm:presLayoutVars>
          <dgm:bulletEnabled val="1"/>
        </dgm:presLayoutVars>
      </dgm:prSet>
      <dgm:spPr/>
    </dgm:pt>
    <dgm:pt modelId="{D3E839CB-A10E-0649-ADDD-435801E6D938}" type="pres">
      <dgm:prSet presAssocID="{9275A532-6318-4727-A16A-63283D2D3691}" presName="sibTrans" presStyleCnt="0"/>
      <dgm:spPr/>
    </dgm:pt>
    <dgm:pt modelId="{4BE82D40-BF34-E841-B90D-7DE2D4BD46F1}" type="pres">
      <dgm:prSet presAssocID="{E537DF12-837C-4738-B4F6-2CA48BC720D9}" presName="node" presStyleLbl="node1" presStyleIdx="4" presStyleCnt="8">
        <dgm:presLayoutVars>
          <dgm:bulletEnabled val="1"/>
        </dgm:presLayoutVars>
      </dgm:prSet>
      <dgm:spPr/>
    </dgm:pt>
    <dgm:pt modelId="{7B4326E5-968E-854A-9283-0DD2EB9435B7}" type="pres">
      <dgm:prSet presAssocID="{31281DF5-B1A6-413C-B3DE-01DA914C347A}" presName="sibTrans" presStyleCnt="0"/>
      <dgm:spPr/>
    </dgm:pt>
    <dgm:pt modelId="{B6CE8018-5A23-E24A-96C8-59DA1B0F3DD7}" type="pres">
      <dgm:prSet presAssocID="{818774D8-0608-4B40-8D60-A59FE88F428C}" presName="node" presStyleLbl="node1" presStyleIdx="5" presStyleCnt="8">
        <dgm:presLayoutVars>
          <dgm:bulletEnabled val="1"/>
        </dgm:presLayoutVars>
      </dgm:prSet>
      <dgm:spPr/>
    </dgm:pt>
    <dgm:pt modelId="{850BB392-6CF8-1A43-B59C-754CDF40605E}" type="pres">
      <dgm:prSet presAssocID="{C396C11A-39F3-B342-AEF8-AFABA3864D89}" presName="sibTrans" presStyleCnt="0"/>
      <dgm:spPr/>
    </dgm:pt>
    <dgm:pt modelId="{B3127E27-346F-9941-BE04-BDD419124217}" type="pres">
      <dgm:prSet presAssocID="{4370EA84-4723-438A-8B4A-0D4389714FDC}" presName="node" presStyleLbl="node1" presStyleIdx="6" presStyleCnt="8">
        <dgm:presLayoutVars>
          <dgm:bulletEnabled val="1"/>
        </dgm:presLayoutVars>
      </dgm:prSet>
      <dgm:spPr/>
    </dgm:pt>
    <dgm:pt modelId="{D935AA0A-865A-8C45-99C8-13406D119704}" type="pres">
      <dgm:prSet presAssocID="{B4EF1F88-3901-4E86-9872-9C966B4F0641}" presName="sibTrans" presStyleCnt="0"/>
      <dgm:spPr/>
    </dgm:pt>
    <dgm:pt modelId="{D6D54811-E367-EE41-A8D6-BB8F04ED2BEB}" type="pres">
      <dgm:prSet presAssocID="{F9DC209D-7082-4EE6-B6B6-3D6715E91A2D}" presName="node" presStyleLbl="node1" presStyleIdx="7" presStyleCnt="8">
        <dgm:presLayoutVars>
          <dgm:bulletEnabled val="1"/>
        </dgm:presLayoutVars>
      </dgm:prSet>
      <dgm:spPr/>
    </dgm:pt>
  </dgm:ptLst>
  <dgm:cxnLst>
    <dgm:cxn modelId="{D19F1207-BB73-A447-8D2C-23D9DB0063FF}" type="presOf" srcId="{5579E450-89CB-49A5-8EA0-0AE267AB7158}" destId="{CBADB61A-9E67-D344-94D8-0D3C268E76D8}" srcOrd="0" destOrd="0" presId="urn:microsoft.com/office/officeart/2005/8/layout/default"/>
    <dgm:cxn modelId="{CBA08B29-9773-4D0D-87A1-EC47447D8E1A}" srcId="{D8B0BE48-F72D-49DB-BC79-0DEDBBA37F5A}" destId="{4370EA84-4723-438A-8B4A-0D4389714FDC}" srcOrd="6" destOrd="0" parTransId="{0C08435D-2BAB-421A-A66F-BB8023992B32}" sibTransId="{B4EF1F88-3901-4E86-9872-9C966B4F0641}"/>
    <dgm:cxn modelId="{8E2FEB3E-7EE8-DB41-87DB-96777E3AFAAE}" type="presOf" srcId="{B9799223-14B1-4348-B173-78E9BC77991B}" destId="{5249601A-1354-C845-8446-20CDA4622E81}" srcOrd="0" destOrd="0" presId="urn:microsoft.com/office/officeart/2005/8/layout/default"/>
    <dgm:cxn modelId="{2767D740-6B73-4CD2-A317-4A41F81850FE}" srcId="{D8B0BE48-F72D-49DB-BC79-0DEDBBA37F5A}" destId="{D75A3ACE-19C1-4771-A473-E71D5B705A5A}" srcOrd="3" destOrd="0" parTransId="{5FA754DD-497C-4E29-A061-6275BE347F6D}" sibTransId="{9275A532-6318-4727-A16A-63283D2D3691}"/>
    <dgm:cxn modelId="{3602DA65-0B87-9544-BB84-5F11104CA7AF}" srcId="{D8B0BE48-F72D-49DB-BC79-0DEDBBA37F5A}" destId="{B9799223-14B1-4348-B173-78E9BC77991B}" srcOrd="2" destOrd="0" parTransId="{24FD25AF-2777-3844-88A5-266D3A56E0C2}" sibTransId="{20C86847-2788-E743-AE74-48AC13BE2038}"/>
    <dgm:cxn modelId="{B73F3676-1967-4BEF-A2AF-CE99C731D922}" srcId="{D8B0BE48-F72D-49DB-BC79-0DEDBBA37F5A}" destId="{9FB1C4E9-0A9B-450F-A676-0442E2B7EDC6}" srcOrd="0" destOrd="0" parTransId="{BE9E7414-6954-4A11-B2F0-29A4B27FE5F7}" sibTransId="{7DEE5EDF-F6EB-4E9A-970C-7A6B8B8A13B2}"/>
    <dgm:cxn modelId="{5D007F87-BDF2-4FC7-8D6D-825FCFD5920E}" srcId="{D8B0BE48-F72D-49DB-BC79-0DEDBBA37F5A}" destId="{5579E450-89CB-49A5-8EA0-0AE267AB7158}" srcOrd="1" destOrd="0" parTransId="{AA7DB8A8-DAD9-4764-BDA3-6797533B70DC}" sibTransId="{8770B111-13CE-45CE-A3CC-D07D6CB7236E}"/>
    <dgm:cxn modelId="{3429CDA8-4348-E74D-BEB7-8A460057E727}" type="presOf" srcId="{9FB1C4E9-0A9B-450F-A676-0442E2B7EDC6}" destId="{CD8FEAF1-3A41-FB46-A50B-D511D0CD6878}" srcOrd="0" destOrd="0" presId="urn:microsoft.com/office/officeart/2005/8/layout/default"/>
    <dgm:cxn modelId="{119BA3B1-C6E4-FE43-9755-A2B56229FC60}" type="presOf" srcId="{E537DF12-837C-4738-B4F6-2CA48BC720D9}" destId="{4BE82D40-BF34-E841-B90D-7DE2D4BD46F1}" srcOrd="0" destOrd="0" presId="urn:microsoft.com/office/officeart/2005/8/layout/default"/>
    <dgm:cxn modelId="{B32A85BA-177D-4644-BDAD-CD67E974EE57}" srcId="{D8B0BE48-F72D-49DB-BC79-0DEDBBA37F5A}" destId="{E537DF12-837C-4738-B4F6-2CA48BC720D9}" srcOrd="4" destOrd="0" parTransId="{D1EF7233-FA2D-4FA0-BA0B-6187CBE0D594}" sibTransId="{31281DF5-B1A6-413C-B3DE-01DA914C347A}"/>
    <dgm:cxn modelId="{9A6475BD-64C6-40B2-AD2F-C17075B94CE3}" srcId="{D8B0BE48-F72D-49DB-BC79-0DEDBBA37F5A}" destId="{F9DC209D-7082-4EE6-B6B6-3D6715E91A2D}" srcOrd="7" destOrd="0" parTransId="{C7259257-A7DA-41F5-A3AD-AABD806CE138}" sibTransId="{1642F5B7-DCB4-4B35-87FE-CDF9203E8AB9}"/>
    <dgm:cxn modelId="{AADF32C7-4EA1-2B44-91DA-10A9E897CDFC}" type="presOf" srcId="{818774D8-0608-4B40-8D60-A59FE88F428C}" destId="{B6CE8018-5A23-E24A-96C8-59DA1B0F3DD7}" srcOrd="0" destOrd="0" presId="urn:microsoft.com/office/officeart/2005/8/layout/default"/>
    <dgm:cxn modelId="{4D4A7ECE-F7B9-B747-9BC8-73DD924D197F}" type="presOf" srcId="{D75A3ACE-19C1-4771-A473-E71D5B705A5A}" destId="{5C923DF5-1EF6-C94D-A54A-7D6AA0BC0D43}" srcOrd="0" destOrd="0" presId="urn:microsoft.com/office/officeart/2005/8/layout/default"/>
    <dgm:cxn modelId="{4B4ED7F0-3784-2E4F-8C16-81BF8C189AD5}" type="presOf" srcId="{F9DC209D-7082-4EE6-B6B6-3D6715E91A2D}" destId="{D6D54811-E367-EE41-A8D6-BB8F04ED2BEB}" srcOrd="0" destOrd="0" presId="urn:microsoft.com/office/officeart/2005/8/layout/default"/>
    <dgm:cxn modelId="{8C755AF1-1FF7-9747-B30A-1EE561B61FA9}" type="presOf" srcId="{4370EA84-4723-438A-8B4A-0D4389714FDC}" destId="{B3127E27-346F-9941-BE04-BDD419124217}" srcOrd="0" destOrd="0" presId="urn:microsoft.com/office/officeart/2005/8/layout/default"/>
    <dgm:cxn modelId="{6638C2F4-383F-5340-8A07-65DA01E31789}" srcId="{D8B0BE48-F72D-49DB-BC79-0DEDBBA37F5A}" destId="{818774D8-0608-4B40-8D60-A59FE88F428C}" srcOrd="5" destOrd="0" parTransId="{E38902D3-AE99-824C-A8EE-AE0BFB9CA988}" sibTransId="{C396C11A-39F3-B342-AEF8-AFABA3864D89}"/>
    <dgm:cxn modelId="{F12419FC-5A1A-574C-9CDB-8EEDF1F23C91}" type="presOf" srcId="{D8B0BE48-F72D-49DB-BC79-0DEDBBA37F5A}" destId="{5B0DF160-E2E3-9248-BBC5-3C7E05176BBB}" srcOrd="0" destOrd="0" presId="urn:microsoft.com/office/officeart/2005/8/layout/default"/>
    <dgm:cxn modelId="{DE9945BF-5523-9F42-8227-50189968DEBA}" type="presParOf" srcId="{5B0DF160-E2E3-9248-BBC5-3C7E05176BBB}" destId="{CD8FEAF1-3A41-FB46-A50B-D511D0CD6878}" srcOrd="0" destOrd="0" presId="urn:microsoft.com/office/officeart/2005/8/layout/default"/>
    <dgm:cxn modelId="{8E9C13A7-B150-B849-A775-B2111F50FD92}" type="presParOf" srcId="{5B0DF160-E2E3-9248-BBC5-3C7E05176BBB}" destId="{B4F24893-5767-AB48-AC8B-CDCB80B618B5}" srcOrd="1" destOrd="0" presId="urn:microsoft.com/office/officeart/2005/8/layout/default"/>
    <dgm:cxn modelId="{8C6E391C-C84B-494A-B17C-AD646E000C0C}" type="presParOf" srcId="{5B0DF160-E2E3-9248-BBC5-3C7E05176BBB}" destId="{CBADB61A-9E67-D344-94D8-0D3C268E76D8}" srcOrd="2" destOrd="0" presId="urn:microsoft.com/office/officeart/2005/8/layout/default"/>
    <dgm:cxn modelId="{FF1956B2-4500-3644-8DEB-CF8AABE15A46}" type="presParOf" srcId="{5B0DF160-E2E3-9248-BBC5-3C7E05176BBB}" destId="{481090AF-21AF-2448-9557-31CAD85BECB2}" srcOrd="3" destOrd="0" presId="urn:microsoft.com/office/officeart/2005/8/layout/default"/>
    <dgm:cxn modelId="{8F76AA32-CC5C-7241-AC97-D65B2E8B4CCC}" type="presParOf" srcId="{5B0DF160-E2E3-9248-BBC5-3C7E05176BBB}" destId="{5249601A-1354-C845-8446-20CDA4622E81}" srcOrd="4" destOrd="0" presId="urn:microsoft.com/office/officeart/2005/8/layout/default"/>
    <dgm:cxn modelId="{9DD19333-2617-CB41-B63E-921A4F014A3C}" type="presParOf" srcId="{5B0DF160-E2E3-9248-BBC5-3C7E05176BBB}" destId="{A39053B0-E6C8-6249-939D-A4745D805C8E}" srcOrd="5" destOrd="0" presId="urn:microsoft.com/office/officeart/2005/8/layout/default"/>
    <dgm:cxn modelId="{C78EACF7-A18D-0847-B669-FA3779F58CFB}" type="presParOf" srcId="{5B0DF160-E2E3-9248-BBC5-3C7E05176BBB}" destId="{5C923DF5-1EF6-C94D-A54A-7D6AA0BC0D43}" srcOrd="6" destOrd="0" presId="urn:microsoft.com/office/officeart/2005/8/layout/default"/>
    <dgm:cxn modelId="{AAB5FF7D-F5A7-0847-80A4-1490DB1DE1D1}" type="presParOf" srcId="{5B0DF160-E2E3-9248-BBC5-3C7E05176BBB}" destId="{D3E839CB-A10E-0649-ADDD-435801E6D938}" srcOrd="7" destOrd="0" presId="urn:microsoft.com/office/officeart/2005/8/layout/default"/>
    <dgm:cxn modelId="{1B3F8EEF-9FDA-D346-972E-6CB8D496956D}" type="presParOf" srcId="{5B0DF160-E2E3-9248-BBC5-3C7E05176BBB}" destId="{4BE82D40-BF34-E841-B90D-7DE2D4BD46F1}" srcOrd="8" destOrd="0" presId="urn:microsoft.com/office/officeart/2005/8/layout/default"/>
    <dgm:cxn modelId="{251DBF88-B8EF-D84C-97A5-95C4FCC7AE95}" type="presParOf" srcId="{5B0DF160-E2E3-9248-BBC5-3C7E05176BBB}" destId="{7B4326E5-968E-854A-9283-0DD2EB9435B7}" srcOrd="9" destOrd="0" presId="urn:microsoft.com/office/officeart/2005/8/layout/default"/>
    <dgm:cxn modelId="{2626E6C6-CC43-1249-9057-A2348747A719}" type="presParOf" srcId="{5B0DF160-E2E3-9248-BBC5-3C7E05176BBB}" destId="{B6CE8018-5A23-E24A-96C8-59DA1B0F3DD7}" srcOrd="10" destOrd="0" presId="urn:microsoft.com/office/officeart/2005/8/layout/default"/>
    <dgm:cxn modelId="{4BAE4F91-C9DF-E543-AC83-B18A5F07E640}" type="presParOf" srcId="{5B0DF160-E2E3-9248-BBC5-3C7E05176BBB}" destId="{850BB392-6CF8-1A43-B59C-754CDF40605E}" srcOrd="11" destOrd="0" presId="urn:microsoft.com/office/officeart/2005/8/layout/default"/>
    <dgm:cxn modelId="{24030CEE-E54A-E148-BBEE-0E3067973E43}" type="presParOf" srcId="{5B0DF160-E2E3-9248-BBC5-3C7E05176BBB}" destId="{B3127E27-346F-9941-BE04-BDD419124217}" srcOrd="12" destOrd="0" presId="urn:microsoft.com/office/officeart/2005/8/layout/default"/>
    <dgm:cxn modelId="{593974E6-D1BD-D247-831A-5A13BC94FC12}" type="presParOf" srcId="{5B0DF160-E2E3-9248-BBC5-3C7E05176BBB}" destId="{D935AA0A-865A-8C45-99C8-13406D119704}" srcOrd="13" destOrd="0" presId="urn:microsoft.com/office/officeart/2005/8/layout/default"/>
    <dgm:cxn modelId="{157DF5DC-E224-7643-A341-7187BE503797}" type="presParOf" srcId="{5B0DF160-E2E3-9248-BBC5-3C7E05176BBB}" destId="{D6D54811-E367-EE41-A8D6-BB8F04ED2BEB}" srcOrd="1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6F52F78-BED5-4ECC-99E0-D35414FFFC3F}" type="doc">
      <dgm:prSet loTypeId="urn:microsoft.com/office/officeart/2005/8/layout/hierarchy1" loCatId="hierarchy" qsTypeId="urn:microsoft.com/office/officeart/2005/8/quickstyle/simple4" qsCatId="simple" csTypeId="urn:microsoft.com/office/officeart/2005/8/colors/colorful2" csCatId="colorful" phldr="1"/>
      <dgm:spPr/>
      <dgm:t>
        <a:bodyPr/>
        <a:lstStyle/>
        <a:p>
          <a:endParaRPr lang="en-US"/>
        </a:p>
      </dgm:t>
    </dgm:pt>
    <dgm:pt modelId="{0C68D097-30A8-4296-817A-2279AE1BC6CA}">
      <dgm:prSet/>
      <dgm:spPr/>
      <dgm:t>
        <a:bodyPr/>
        <a:lstStyle/>
        <a:p>
          <a:r>
            <a:rPr lang="en-US" dirty="0"/>
            <a:t>Post-conviction protective orders in dv cases can be valid for up to 10 years, whether the defendant is sentenced to probation, jail, or prison.</a:t>
          </a:r>
        </a:p>
      </dgm:t>
    </dgm:pt>
    <dgm:pt modelId="{95998D40-C983-40BF-B7B7-6CEDB490C292}" type="parTrans" cxnId="{9B4BA98E-4974-4E09-8F36-68D2183AF0F7}">
      <dgm:prSet/>
      <dgm:spPr/>
      <dgm:t>
        <a:bodyPr/>
        <a:lstStyle/>
        <a:p>
          <a:endParaRPr lang="en-US"/>
        </a:p>
      </dgm:t>
    </dgm:pt>
    <dgm:pt modelId="{9FB651FF-700E-4B3E-BCA1-538B1DAA8045}" type="sibTrans" cxnId="{9B4BA98E-4974-4E09-8F36-68D2183AF0F7}">
      <dgm:prSet/>
      <dgm:spPr/>
      <dgm:t>
        <a:bodyPr/>
        <a:lstStyle/>
        <a:p>
          <a:endParaRPr lang="en-US"/>
        </a:p>
      </dgm:t>
    </dgm:pt>
    <dgm:pt modelId="{78533AE5-334D-4E11-8D40-18C48064B660}">
      <dgm:prSet/>
      <dgm:spPr/>
      <dgm:t>
        <a:bodyPr/>
        <a:lstStyle/>
        <a:p>
          <a:r>
            <a:rPr lang="en-US" b="0" i="0" dirty="0"/>
            <a:t>Duration of order issued based upon the seriousness of the facts before the court, the probability of future violations, and the safety of a victim and the victim’s immediate family.</a:t>
          </a:r>
          <a:endParaRPr lang="en-US" dirty="0"/>
        </a:p>
      </dgm:t>
    </dgm:pt>
    <dgm:pt modelId="{1B333961-E989-4D2F-BD70-3D54FD9E7643}" type="parTrans" cxnId="{2A8E5EE2-3598-4B2F-91DD-4DE014C535C7}">
      <dgm:prSet/>
      <dgm:spPr/>
      <dgm:t>
        <a:bodyPr/>
        <a:lstStyle/>
        <a:p>
          <a:endParaRPr lang="en-US"/>
        </a:p>
      </dgm:t>
    </dgm:pt>
    <dgm:pt modelId="{29E45464-C3E8-412F-ACF8-E177F1FA902B}" type="sibTrans" cxnId="{2A8E5EE2-3598-4B2F-91DD-4DE014C535C7}">
      <dgm:prSet/>
      <dgm:spPr/>
      <dgm:t>
        <a:bodyPr/>
        <a:lstStyle/>
        <a:p>
          <a:endParaRPr lang="en-US"/>
        </a:p>
      </dgm:t>
    </dgm:pt>
    <dgm:pt modelId="{AD8D8657-51D3-46C8-AB49-3F5746ADB39F}">
      <dgm:prSet/>
      <dgm:spPr/>
      <dgm:t>
        <a:bodyPr/>
        <a:lstStyle/>
        <a:p>
          <a:r>
            <a:rPr lang="en-US" dirty="0"/>
            <a:t>Clarifies that a sentencing court can modify a criminal protective order throughout its duration, even after the underlying sentence has ended.</a:t>
          </a:r>
        </a:p>
      </dgm:t>
    </dgm:pt>
    <dgm:pt modelId="{C88ACC7F-FF00-4B45-80EB-E2181651BC06}" type="parTrans" cxnId="{0CEFCDB7-E166-4498-879F-A0C9D6F87D5D}">
      <dgm:prSet/>
      <dgm:spPr/>
      <dgm:t>
        <a:bodyPr/>
        <a:lstStyle/>
        <a:p>
          <a:endParaRPr lang="en-US"/>
        </a:p>
      </dgm:t>
    </dgm:pt>
    <dgm:pt modelId="{A5B23A0E-434A-4292-A832-09F09F21B20C}" type="sibTrans" cxnId="{0CEFCDB7-E166-4498-879F-A0C9D6F87D5D}">
      <dgm:prSet/>
      <dgm:spPr/>
      <dgm:t>
        <a:bodyPr/>
        <a:lstStyle/>
        <a:p>
          <a:endParaRPr lang="en-US"/>
        </a:p>
      </dgm:t>
    </dgm:pt>
    <dgm:pt modelId="{A53A2791-FBEA-D343-86FF-A484E4CF3FB8}" type="pres">
      <dgm:prSet presAssocID="{16F52F78-BED5-4ECC-99E0-D35414FFFC3F}" presName="hierChild1" presStyleCnt="0">
        <dgm:presLayoutVars>
          <dgm:chPref val="1"/>
          <dgm:dir/>
          <dgm:animOne val="branch"/>
          <dgm:animLvl val="lvl"/>
          <dgm:resizeHandles/>
        </dgm:presLayoutVars>
      </dgm:prSet>
      <dgm:spPr/>
    </dgm:pt>
    <dgm:pt modelId="{496ADF6B-06AB-1B40-AC7E-9D09ECF101C9}" type="pres">
      <dgm:prSet presAssocID="{0C68D097-30A8-4296-817A-2279AE1BC6CA}" presName="hierRoot1" presStyleCnt="0"/>
      <dgm:spPr/>
    </dgm:pt>
    <dgm:pt modelId="{7A8E0D40-2C61-EF42-B8DE-1FF132FD93E6}" type="pres">
      <dgm:prSet presAssocID="{0C68D097-30A8-4296-817A-2279AE1BC6CA}" presName="composite" presStyleCnt="0"/>
      <dgm:spPr/>
    </dgm:pt>
    <dgm:pt modelId="{A8A59701-1C06-014F-8798-3FF245D5586A}" type="pres">
      <dgm:prSet presAssocID="{0C68D097-30A8-4296-817A-2279AE1BC6CA}" presName="background" presStyleLbl="node0" presStyleIdx="0" presStyleCnt="3"/>
      <dgm:spPr/>
    </dgm:pt>
    <dgm:pt modelId="{9749F0C0-BD86-4749-9913-E72183527487}" type="pres">
      <dgm:prSet presAssocID="{0C68D097-30A8-4296-817A-2279AE1BC6CA}" presName="text" presStyleLbl="fgAcc0" presStyleIdx="0" presStyleCnt="3">
        <dgm:presLayoutVars>
          <dgm:chPref val="3"/>
        </dgm:presLayoutVars>
      </dgm:prSet>
      <dgm:spPr/>
    </dgm:pt>
    <dgm:pt modelId="{841E82EE-B2DA-8648-BAB0-BEF5BAD15095}" type="pres">
      <dgm:prSet presAssocID="{0C68D097-30A8-4296-817A-2279AE1BC6CA}" presName="hierChild2" presStyleCnt="0"/>
      <dgm:spPr/>
    </dgm:pt>
    <dgm:pt modelId="{CF26B143-0A5A-3A48-87C6-768B8DC94705}" type="pres">
      <dgm:prSet presAssocID="{78533AE5-334D-4E11-8D40-18C48064B660}" presName="hierRoot1" presStyleCnt="0"/>
      <dgm:spPr/>
    </dgm:pt>
    <dgm:pt modelId="{4CD98661-9C37-CA4D-A32F-D9414E82326D}" type="pres">
      <dgm:prSet presAssocID="{78533AE5-334D-4E11-8D40-18C48064B660}" presName="composite" presStyleCnt="0"/>
      <dgm:spPr/>
    </dgm:pt>
    <dgm:pt modelId="{567145E5-C4FA-C548-8C6E-D6ED84FFBB5B}" type="pres">
      <dgm:prSet presAssocID="{78533AE5-334D-4E11-8D40-18C48064B660}" presName="background" presStyleLbl="node0" presStyleIdx="1" presStyleCnt="3"/>
      <dgm:spPr/>
    </dgm:pt>
    <dgm:pt modelId="{F95D1ECC-A6A5-9345-BAB2-4687974B4E7D}" type="pres">
      <dgm:prSet presAssocID="{78533AE5-334D-4E11-8D40-18C48064B660}" presName="text" presStyleLbl="fgAcc0" presStyleIdx="1" presStyleCnt="3">
        <dgm:presLayoutVars>
          <dgm:chPref val="3"/>
        </dgm:presLayoutVars>
      </dgm:prSet>
      <dgm:spPr/>
    </dgm:pt>
    <dgm:pt modelId="{85DE3F84-CCE8-3B40-BD3B-4547AFED8185}" type="pres">
      <dgm:prSet presAssocID="{78533AE5-334D-4E11-8D40-18C48064B660}" presName="hierChild2" presStyleCnt="0"/>
      <dgm:spPr/>
    </dgm:pt>
    <dgm:pt modelId="{9D8B59E3-5851-FC4C-ACC8-6493FC66A8F9}" type="pres">
      <dgm:prSet presAssocID="{AD8D8657-51D3-46C8-AB49-3F5746ADB39F}" presName="hierRoot1" presStyleCnt="0"/>
      <dgm:spPr/>
    </dgm:pt>
    <dgm:pt modelId="{147709CF-99FF-B741-BD97-0FBBC414B813}" type="pres">
      <dgm:prSet presAssocID="{AD8D8657-51D3-46C8-AB49-3F5746ADB39F}" presName="composite" presStyleCnt="0"/>
      <dgm:spPr/>
    </dgm:pt>
    <dgm:pt modelId="{66BFC292-5EDA-6840-AAE5-F57708C668B3}" type="pres">
      <dgm:prSet presAssocID="{AD8D8657-51D3-46C8-AB49-3F5746ADB39F}" presName="background" presStyleLbl="node0" presStyleIdx="2" presStyleCnt="3"/>
      <dgm:spPr/>
    </dgm:pt>
    <dgm:pt modelId="{95502F1D-BD8A-B94D-914D-993BAC41A72D}" type="pres">
      <dgm:prSet presAssocID="{AD8D8657-51D3-46C8-AB49-3F5746ADB39F}" presName="text" presStyleLbl="fgAcc0" presStyleIdx="2" presStyleCnt="3">
        <dgm:presLayoutVars>
          <dgm:chPref val="3"/>
        </dgm:presLayoutVars>
      </dgm:prSet>
      <dgm:spPr/>
    </dgm:pt>
    <dgm:pt modelId="{6EBC0369-0F41-2544-B980-B49F8542A287}" type="pres">
      <dgm:prSet presAssocID="{AD8D8657-51D3-46C8-AB49-3F5746ADB39F}" presName="hierChild2" presStyleCnt="0"/>
      <dgm:spPr/>
    </dgm:pt>
  </dgm:ptLst>
  <dgm:cxnLst>
    <dgm:cxn modelId="{C2CF2F0C-4504-4140-B9C4-4798E6D129B6}" type="presOf" srcId="{AD8D8657-51D3-46C8-AB49-3F5746ADB39F}" destId="{95502F1D-BD8A-B94D-914D-993BAC41A72D}" srcOrd="0" destOrd="0" presId="urn:microsoft.com/office/officeart/2005/8/layout/hierarchy1"/>
    <dgm:cxn modelId="{BF22C282-A83F-914C-BD0C-F5F6C97DA01F}" type="presOf" srcId="{16F52F78-BED5-4ECC-99E0-D35414FFFC3F}" destId="{A53A2791-FBEA-D343-86FF-A484E4CF3FB8}" srcOrd="0" destOrd="0" presId="urn:microsoft.com/office/officeart/2005/8/layout/hierarchy1"/>
    <dgm:cxn modelId="{9B4BA98E-4974-4E09-8F36-68D2183AF0F7}" srcId="{16F52F78-BED5-4ECC-99E0-D35414FFFC3F}" destId="{0C68D097-30A8-4296-817A-2279AE1BC6CA}" srcOrd="0" destOrd="0" parTransId="{95998D40-C983-40BF-B7B7-6CEDB490C292}" sibTransId="{9FB651FF-700E-4B3E-BCA1-538B1DAA8045}"/>
    <dgm:cxn modelId="{635D54A7-B13D-6A49-B7F8-816283A5B8BD}" type="presOf" srcId="{78533AE5-334D-4E11-8D40-18C48064B660}" destId="{F95D1ECC-A6A5-9345-BAB2-4687974B4E7D}" srcOrd="0" destOrd="0" presId="urn:microsoft.com/office/officeart/2005/8/layout/hierarchy1"/>
    <dgm:cxn modelId="{0CEFCDB7-E166-4498-879F-A0C9D6F87D5D}" srcId="{16F52F78-BED5-4ECC-99E0-D35414FFFC3F}" destId="{AD8D8657-51D3-46C8-AB49-3F5746ADB39F}" srcOrd="2" destOrd="0" parTransId="{C88ACC7F-FF00-4B45-80EB-E2181651BC06}" sibTransId="{A5B23A0E-434A-4292-A832-09F09F21B20C}"/>
    <dgm:cxn modelId="{EA92CED3-CDE1-FC47-87EE-0975D9806576}" type="presOf" srcId="{0C68D097-30A8-4296-817A-2279AE1BC6CA}" destId="{9749F0C0-BD86-4749-9913-E72183527487}" srcOrd="0" destOrd="0" presId="urn:microsoft.com/office/officeart/2005/8/layout/hierarchy1"/>
    <dgm:cxn modelId="{2A8E5EE2-3598-4B2F-91DD-4DE014C535C7}" srcId="{16F52F78-BED5-4ECC-99E0-D35414FFFC3F}" destId="{78533AE5-334D-4E11-8D40-18C48064B660}" srcOrd="1" destOrd="0" parTransId="{1B333961-E989-4D2F-BD70-3D54FD9E7643}" sibTransId="{29E45464-C3E8-412F-ACF8-E177F1FA902B}"/>
    <dgm:cxn modelId="{1DDF83FE-A311-4649-BD6E-D58AF7ADE3F7}" type="presParOf" srcId="{A53A2791-FBEA-D343-86FF-A484E4CF3FB8}" destId="{496ADF6B-06AB-1B40-AC7E-9D09ECF101C9}" srcOrd="0" destOrd="0" presId="urn:microsoft.com/office/officeart/2005/8/layout/hierarchy1"/>
    <dgm:cxn modelId="{3E679E33-5771-DB49-8EEE-05AA68E045FC}" type="presParOf" srcId="{496ADF6B-06AB-1B40-AC7E-9D09ECF101C9}" destId="{7A8E0D40-2C61-EF42-B8DE-1FF132FD93E6}" srcOrd="0" destOrd="0" presId="urn:microsoft.com/office/officeart/2005/8/layout/hierarchy1"/>
    <dgm:cxn modelId="{7CBDEDEC-AD5B-AE45-A2F7-EBDB96591338}" type="presParOf" srcId="{7A8E0D40-2C61-EF42-B8DE-1FF132FD93E6}" destId="{A8A59701-1C06-014F-8798-3FF245D5586A}" srcOrd="0" destOrd="0" presId="urn:microsoft.com/office/officeart/2005/8/layout/hierarchy1"/>
    <dgm:cxn modelId="{A1122BB0-42A7-6F4B-B42C-E58E84E70BBB}" type="presParOf" srcId="{7A8E0D40-2C61-EF42-B8DE-1FF132FD93E6}" destId="{9749F0C0-BD86-4749-9913-E72183527487}" srcOrd="1" destOrd="0" presId="urn:microsoft.com/office/officeart/2005/8/layout/hierarchy1"/>
    <dgm:cxn modelId="{071224C7-5FCC-934E-ABFB-BA39DB79D1E1}" type="presParOf" srcId="{496ADF6B-06AB-1B40-AC7E-9D09ECF101C9}" destId="{841E82EE-B2DA-8648-BAB0-BEF5BAD15095}" srcOrd="1" destOrd="0" presId="urn:microsoft.com/office/officeart/2005/8/layout/hierarchy1"/>
    <dgm:cxn modelId="{30992CEB-B17A-2140-8C1C-5D948114CB3A}" type="presParOf" srcId="{A53A2791-FBEA-D343-86FF-A484E4CF3FB8}" destId="{CF26B143-0A5A-3A48-87C6-768B8DC94705}" srcOrd="1" destOrd="0" presId="urn:microsoft.com/office/officeart/2005/8/layout/hierarchy1"/>
    <dgm:cxn modelId="{F1CA1A54-AAA2-6045-98F3-26BB8EE42DDC}" type="presParOf" srcId="{CF26B143-0A5A-3A48-87C6-768B8DC94705}" destId="{4CD98661-9C37-CA4D-A32F-D9414E82326D}" srcOrd="0" destOrd="0" presId="urn:microsoft.com/office/officeart/2005/8/layout/hierarchy1"/>
    <dgm:cxn modelId="{F2B59277-2E07-164A-9799-2911A4B2753A}" type="presParOf" srcId="{4CD98661-9C37-CA4D-A32F-D9414E82326D}" destId="{567145E5-C4FA-C548-8C6E-D6ED84FFBB5B}" srcOrd="0" destOrd="0" presId="urn:microsoft.com/office/officeart/2005/8/layout/hierarchy1"/>
    <dgm:cxn modelId="{1B012887-FB67-AB48-8E04-6B87D87ABECF}" type="presParOf" srcId="{4CD98661-9C37-CA4D-A32F-D9414E82326D}" destId="{F95D1ECC-A6A5-9345-BAB2-4687974B4E7D}" srcOrd="1" destOrd="0" presId="urn:microsoft.com/office/officeart/2005/8/layout/hierarchy1"/>
    <dgm:cxn modelId="{98C3E81C-02C7-A04E-A1D2-753CCD29803D}" type="presParOf" srcId="{CF26B143-0A5A-3A48-87C6-768B8DC94705}" destId="{85DE3F84-CCE8-3B40-BD3B-4547AFED8185}" srcOrd="1" destOrd="0" presId="urn:microsoft.com/office/officeart/2005/8/layout/hierarchy1"/>
    <dgm:cxn modelId="{CA28FF2B-9109-D245-89D5-75D4857F2FBD}" type="presParOf" srcId="{A53A2791-FBEA-D343-86FF-A484E4CF3FB8}" destId="{9D8B59E3-5851-FC4C-ACC8-6493FC66A8F9}" srcOrd="2" destOrd="0" presId="urn:microsoft.com/office/officeart/2005/8/layout/hierarchy1"/>
    <dgm:cxn modelId="{541847FE-8FA8-824D-B174-647C9D4EAD10}" type="presParOf" srcId="{9D8B59E3-5851-FC4C-ACC8-6493FC66A8F9}" destId="{147709CF-99FF-B741-BD97-0FBBC414B813}" srcOrd="0" destOrd="0" presId="urn:microsoft.com/office/officeart/2005/8/layout/hierarchy1"/>
    <dgm:cxn modelId="{8C29B890-50D1-8A4C-AB6F-6708949AE7D8}" type="presParOf" srcId="{147709CF-99FF-B741-BD97-0FBBC414B813}" destId="{66BFC292-5EDA-6840-AAE5-F57708C668B3}" srcOrd="0" destOrd="0" presId="urn:microsoft.com/office/officeart/2005/8/layout/hierarchy1"/>
    <dgm:cxn modelId="{B73BA946-45C4-A446-91D2-2CFB08BE0580}" type="presParOf" srcId="{147709CF-99FF-B741-BD97-0FBBC414B813}" destId="{95502F1D-BD8A-B94D-914D-993BAC41A72D}" srcOrd="1" destOrd="0" presId="urn:microsoft.com/office/officeart/2005/8/layout/hierarchy1"/>
    <dgm:cxn modelId="{83E61ADD-EA6C-B140-8AD7-CA21D00E45E3}" type="presParOf" srcId="{9D8B59E3-5851-FC4C-ACC8-6493FC66A8F9}" destId="{6EBC0369-0F41-2544-B980-B49F8542A287}"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922EAF-EFC8-734F-91DF-8EEC882A5CAE}">
      <dsp:nvSpPr>
        <dsp:cNvPr id="0" name=""/>
        <dsp:cNvSpPr/>
      </dsp:nvSpPr>
      <dsp:spPr>
        <a:xfrm>
          <a:off x="0" y="640"/>
          <a:ext cx="6391275"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F3DB15-7A1E-7945-9FB9-837CD3C3FF93}">
      <dsp:nvSpPr>
        <dsp:cNvPr id="0" name=""/>
        <dsp:cNvSpPr/>
      </dsp:nvSpPr>
      <dsp:spPr>
        <a:xfrm>
          <a:off x="0" y="640"/>
          <a:ext cx="6391275" cy="52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latin typeface="+mn-lt"/>
              <a:ea typeface="Verdana" panose="020B0604030504040204" pitchFamily="34" charset="0"/>
              <a:cs typeface="Verdana" panose="020B0604030504040204" pitchFamily="34" charset="0"/>
            </a:rPr>
            <a:t>developed in consultation w/dvsps and other relevant community partners</a:t>
          </a:r>
        </a:p>
      </dsp:txBody>
      <dsp:txXfrm>
        <a:off x="0" y="640"/>
        <a:ext cx="6391275" cy="524540"/>
      </dsp:txXfrm>
    </dsp:sp>
    <dsp:sp modelId="{64274B1A-B1A9-0E45-B6BA-2F771E2F755C}">
      <dsp:nvSpPr>
        <dsp:cNvPr id="0" name=""/>
        <dsp:cNvSpPr/>
      </dsp:nvSpPr>
      <dsp:spPr>
        <a:xfrm>
          <a:off x="0" y="525181"/>
          <a:ext cx="6391275"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AE18E4-EE53-694B-9152-48FE3F96EAB4}">
      <dsp:nvSpPr>
        <dsp:cNvPr id="0" name=""/>
        <dsp:cNvSpPr/>
      </dsp:nvSpPr>
      <dsp:spPr>
        <a:xfrm>
          <a:off x="0" y="525181"/>
          <a:ext cx="6391275" cy="52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latin typeface="+mn-lt"/>
              <a:ea typeface="Verdana" panose="020B0604030504040204" pitchFamily="34" charset="0"/>
              <a:cs typeface="Verdana" panose="020B0604030504040204" pitchFamily="34" charset="0"/>
            </a:rPr>
            <a:t>risk and needs assessment</a:t>
          </a:r>
        </a:p>
      </dsp:txBody>
      <dsp:txXfrm>
        <a:off x="0" y="525181"/>
        <a:ext cx="6391275" cy="524540"/>
      </dsp:txXfrm>
    </dsp:sp>
    <dsp:sp modelId="{578A81D7-93B8-7547-A2C8-A795E0436388}">
      <dsp:nvSpPr>
        <dsp:cNvPr id="0" name=""/>
        <dsp:cNvSpPr/>
      </dsp:nvSpPr>
      <dsp:spPr>
        <a:xfrm>
          <a:off x="0" y="1049721"/>
          <a:ext cx="6391275"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E8E360-3023-0B4B-B640-71AA17CF71D5}">
      <dsp:nvSpPr>
        <dsp:cNvPr id="0" name=""/>
        <dsp:cNvSpPr/>
      </dsp:nvSpPr>
      <dsp:spPr>
        <a:xfrm>
          <a:off x="0" y="1049721"/>
          <a:ext cx="6391275" cy="52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latin typeface="+mn-lt"/>
              <a:ea typeface="Verdana" panose="020B0604030504040204" pitchFamily="34" charset="0"/>
              <a:cs typeface="Verdana" panose="020B0604030504040204" pitchFamily="34" charset="0"/>
            </a:rPr>
            <a:t>evidence–based or promising practices</a:t>
          </a:r>
        </a:p>
      </dsp:txBody>
      <dsp:txXfrm>
        <a:off x="0" y="1049721"/>
        <a:ext cx="6391275" cy="524540"/>
      </dsp:txXfrm>
    </dsp:sp>
    <dsp:sp modelId="{2D36D91B-8C40-B54D-A849-41000BA96226}">
      <dsp:nvSpPr>
        <dsp:cNvPr id="0" name=""/>
        <dsp:cNvSpPr/>
      </dsp:nvSpPr>
      <dsp:spPr>
        <a:xfrm>
          <a:off x="0" y="1574262"/>
          <a:ext cx="6391275"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3A0E0F-6D40-4B40-9EAB-0BC51D8E4EEA}">
      <dsp:nvSpPr>
        <dsp:cNvPr id="0" name=""/>
        <dsp:cNvSpPr/>
      </dsp:nvSpPr>
      <dsp:spPr>
        <a:xfrm>
          <a:off x="0" y="1574262"/>
          <a:ext cx="6391275" cy="52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latin typeface="+mn-lt"/>
              <a:ea typeface="Verdana" panose="020B0604030504040204" pitchFamily="34" charset="0"/>
              <a:cs typeface="Verdana" panose="020B0604030504040204" pitchFamily="34" charset="0"/>
            </a:rPr>
            <a:t>written curriculum outlining treatment and intervention modalities</a:t>
          </a:r>
        </a:p>
      </dsp:txBody>
      <dsp:txXfrm>
        <a:off x="0" y="1574262"/>
        <a:ext cx="6391275" cy="524540"/>
      </dsp:txXfrm>
    </dsp:sp>
    <dsp:sp modelId="{15337FA9-7CE1-0444-88D0-05FFE4D2AE5E}">
      <dsp:nvSpPr>
        <dsp:cNvPr id="0" name=""/>
        <dsp:cNvSpPr/>
      </dsp:nvSpPr>
      <dsp:spPr>
        <a:xfrm>
          <a:off x="0" y="2098802"/>
          <a:ext cx="6391275"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AB69A2-3EB4-CF42-A0A7-703FF21A1A0E}">
      <dsp:nvSpPr>
        <dsp:cNvPr id="0" name=""/>
        <dsp:cNvSpPr/>
      </dsp:nvSpPr>
      <dsp:spPr>
        <a:xfrm>
          <a:off x="0" y="2098802"/>
          <a:ext cx="6391275" cy="52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latin typeface="+mn-lt"/>
              <a:ea typeface="Verdana" panose="020B0604030504040204" pitchFamily="34" charset="0"/>
              <a:cs typeface="Verdana" panose="020B0604030504040204" pitchFamily="34" charset="0"/>
            </a:rPr>
            <a:t>minimum of one year, unless different length is established by risk and needs assessment  </a:t>
          </a:r>
        </a:p>
      </dsp:txBody>
      <dsp:txXfrm>
        <a:off x="0" y="2098802"/>
        <a:ext cx="6391275" cy="524540"/>
      </dsp:txXfrm>
    </dsp:sp>
    <dsp:sp modelId="{20244248-BD11-4840-809E-711462F4C404}">
      <dsp:nvSpPr>
        <dsp:cNvPr id="0" name=""/>
        <dsp:cNvSpPr/>
      </dsp:nvSpPr>
      <dsp:spPr>
        <a:xfrm>
          <a:off x="0" y="2623343"/>
          <a:ext cx="6391275"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21910AE-1531-2340-A062-82340990472D}">
      <dsp:nvSpPr>
        <dsp:cNvPr id="0" name=""/>
        <dsp:cNvSpPr/>
      </dsp:nvSpPr>
      <dsp:spPr>
        <a:xfrm>
          <a:off x="0" y="2623343"/>
          <a:ext cx="6391275" cy="52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latin typeface="+mn-lt"/>
              <a:ea typeface="Verdana" panose="020B0604030504040204" pitchFamily="34" charset="0"/>
              <a:cs typeface="Verdana" panose="020B0604030504040204" pitchFamily="34" charset="0"/>
            </a:rPr>
            <a:t>data and outcomes collected by county (victim feedback optional)</a:t>
          </a:r>
        </a:p>
      </dsp:txBody>
      <dsp:txXfrm>
        <a:off x="0" y="2623343"/>
        <a:ext cx="6391275" cy="524540"/>
      </dsp:txXfrm>
    </dsp:sp>
    <dsp:sp modelId="{1A341594-8F0B-1E45-991E-7AE37384F3B1}">
      <dsp:nvSpPr>
        <dsp:cNvPr id="0" name=""/>
        <dsp:cNvSpPr/>
      </dsp:nvSpPr>
      <dsp:spPr>
        <a:xfrm>
          <a:off x="0" y="3147884"/>
          <a:ext cx="6391275"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1B967D-7101-7C44-9886-EB131B5C071C}">
      <dsp:nvSpPr>
        <dsp:cNvPr id="0" name=""/>
        <dsp:cNvSpPr/>
      </dsp:nvSpPr>
      <dsp:spPr>
        <a:xfrm>
          <a:off x="0" y="3147884"/>
          <a:ext cx="6391275" cy="52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latin typeface="+mn-lt"/>
              <a:ea typeface="Verdana" panose="020B0604030504040204" pitchFamily="34" charset="0"/>
              <a:cs typeface="Verdana" panose="020B0604030504040204" pitchFamily="34" charset="0"/>
            </a:rPr>
            <a:t>annual report to legislature</a:t>
          </a:r>
        </a:p>
      </dsp:txBody>
      <dsp:txXfrm>
        <a:off x="0" y="3147884"/>
        <a:ext cx="6391275" cy="524540"/>
      </dsp:txXfrm>
    </dsp:sp>
    <dsp:sp modelId="{F22515F3-B12D-E844-824A-ABC9A18D85BA}">
      <dsp:nvSpPr>
        <dsp:cNvPr id="0" name=""/>
        <dsp:cNvSpPr/>
      </dsp:nvSpPr>
      <dsp:spPr>
        <a:xfrm>
          <a:off x="0" y="3672424"/>
          <a:ext cx="6391275"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6F834A-1C9A-9D4E-9DA9-0C9B2ABD492B}">
      <dsp:nvSpPr>
        <dsp:cNvPr id="0" name=""/>
        <dsp:cNvSpPr/>
      </dsp:nvSpPr>
      <dsp:spPr>
        <a:xfrm>
          <a:off x="0" y="3672424"/>
          <a:ext cx="6391275" cy="52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latin typeface="+mn-lt"/>
              <a:ea typeface="Verdana" panose="020B0604030504040204" pitchFamily="34" charset="0"/>
              <a:cs typeface="Verdana" panose="020B0604030504040204" pitchFamily="34" charset="0"/>
            </a:rPr>
            <a:t>Continues through July 1, 2026 </a:t>
          </a:r>
        </a:p>
      </dsp:txBody>
      <dsp:txXfrm>
        <a:off x="0" y="3672424"/>
        <a:ext cx="6391275" cy="524540"/>
      </dsp:txXfrm>
    </dsp:sp>
    <dsp:sp modelId="{CF608202-9B7A-2A49-899C-35D712824A7E}">
      <dsp:nvSpPr>
        <dsp:cNvPr id="0" name=""/>
        <dsp:cNvSpPr/>
      </dsp:nvSpPr>
      <dsp:spPr>
        <a:xfrm>
          <a:off x="0" y="4196965"/>
          <a:ext cx="6391275"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B73E24-0A8F-3F4F-BB5E-658049147D28}">
      <dsp:nvSpPr>
        <dsp:cNvPr id="0" name=""/>
        <dsp:cNvSpPr/>
      </dsp:nvSpPr>
      <dsp:spPr>
        <a:xfrm>
          <a:off x="0" y="4196965"/>
          <a:ext cx="6391275" cy="52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latin typeface="+mn-lt"/>
              <a:ea typeface="Verdana" panose="020B0604030504040204" pitchFamily="34" charset="0"/>
              <a:cs typeface="Verdana" panose="020B0604030504040204" pitchFamily="34" charset="0"/>
            </a:rPr>
            <a:t>Applies to Napa, SLO, Santa Barbara, Santa Clara, Santa Cruz, and Yolo Counties</a:t>
          </a:r>
        </a:p>
      </dsp:txBody>
      <dsp:txXfrm>
        <a:off x="0" y="4196965"/>
        <a:ext cx="6391275" cy="524540"/>
      </dsp:txXfrm>
    </dsp:sp>
    <dsp:sp modelId="{69A7BA7B-2A45-CB45-8FBA-56618687D371}">
      <dsp:nvSpPr>
        <dsp:cNvPr id="0" name=""/>
        <dsp:cNvSpPr/>
      </dsp:nvSpPr>
      <dsp:spPr>
        <a:xfrm>
          <a:off x="0" y="4721505"/>
          <a:ext cx="6391275" cy="0"/>
        </a:xfrm>
        <a:prstGeom prst="line">
          <a:avLst/>
        </a:prstGeom>
        <a:solidFill>
          <a:schemeClr val="accent4">
            <a:hueOff val="0"/>
            <a:satOff val="0"/>
            <a:lumOff val="0"/>
            <a:alphaOff val="0"/>
          </a:schemeClr>
        </a:solidFill>
        <a:ln w="19050" cap="rnd"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E003915-3190-454D-9AE8-42FCC5EAED67}">
      <dsp:nvSpPr>
        <dsp:cNvPr id="0" name=""/>
        <dsp:cNvSpPr/>
      </dsp:nvSpPr>
      <dsp:spPr>
        <a:xfrm>
          <a:off x="0" y="4721505"/>
          <a:ext cx="6391275" cy="524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latin typeface="+mn-lt"/>
              <a:ea typeface="Verdana" panose="020B0604030504040204" pitchFamily="34" charset="0"/>
              <a:cs typeface="Verdana" panose="020B0604030504040204" pitchFamily="34" charset="0"/>
            </a:rPr>
            <a:t>https://www.counties.org/sites/main/files/file-attachments/ab372_year_3_legislative_report.pdf</a:t>
          </a:r>
        </a:p>
      </dsp:txBody>
      <dsp:txXfrm>
        <a:off x="0" y="4721505"/>
        <a:ext cx="6391275" cy="5245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8FEAF1-3A41-FB46-A50B-D511D0CD6878}">
      <dsp:nvSpPr>
        <dsp:cNvPr id="0" name=""/>
        <dsp:cNvSpPr/>
      </dsp:nvSpPr>
      <dsp:spPr>
        <a:xfrm>
          <a:off x="2819" y="257194"/>
          <a:ext cx="2237149" cy="134228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Expands the statutory list of rights for crime victims (Marsy’s Law rights) to include:</a:t>
          </a:r>
        </a:p>
      </dsp:txBody>
      <dsp:txXfrm>
        <a:off x="2819" y="257194"/>
        <a:ext cx="2237149" cy="1342289"/>
      </dsp:txXfrm>
    </dsp:sp>
    <dsp:sp modelId="{CBADB61A-9E67-D344-94D8-0D3C268E76D8}">
      <dsp:nvSpPr>
        <dsp:cNvPr id="0" name=""/>
        <dsp:cNvSpPr/>
      </dsp:nvSpPr>
      <dsp:spPr>
        <a:xfrm>
          <a:off x="2463684" y="257194"/>
          <a:ext cx="2237149" cy="1342289"/>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The right to be notified of the availability of community-based restorative justice programs</a:t>
          </a:r>
        </a:p>
      </dsp:txBody>
      <dsp:txXfrm>
        <a:off x="2463684" y="257194"/>
        <a:ext cx="2237149" cy="1342289"/>
      </dsp:txXfrm>
    </dsp:sp>
    <dsp:sp modelId="{5249601A-1354-C845-8446-20CDA4622E81}">
      <dsp:nvSpPr>
        <dsp:cNvPr id="0" name=""/>
        <dsp:cNvSpPr/>
      </dsp:nvSpPr>
      <dsp:spPr>
        <a:xfrm>
          <a:off x="4924548" y="257194"/>
          <a:ext cx="2237149" cy="1342289"/>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as early and often as possible, including during the initial contact, during follow up investigation, at the point of diversion, throughout the process of the case, and in postconviction proceedings</a:t>
          </a:r>
        </a:p>
      </dsp:txBody>
      <dsp:txXfrm>
        <a:off x="4924548" y="257194"/>
        <a:ext cx="2237149" cy="1342289"/>
      </dsp:txXfrm>
    </dsp:sp>
    <dsp:sp modelId="{5C923DF5-1EF6-C94D-A54A-7D6AA0BC0D43}">
      <dsp:nvSpPr>
        <dsp:cNvPr id="0" name=""/>
        <dsp:cNvSpPr/>
      </dsp:nvSpPr>
      <dsp:spPr>
        <a:xfrm>
          <a:off x="7385413" y="257194"/>
          <a:ext cx="2237149" cy="1342289"/>
        </a:xfrm>
        <a:prstGeom prst="rect">
          <a:avLst/>
        </a:prstGeom>
        <a:gradFill rotWithShape="0">
          <a:gsLst>
            <a:gs pos="0">
              <a:schemeClr val="accent5">
                <a:hueOff val="0"/>
                <a:satOff val="0"/>
                <a:lumOff val="0"/>
                <a:alphaOff val="0"/>
                <a:tint val="98000"/>
                <a:lumMod val="114000"/>
              </a:schemeClr>
            </a:gs>
            <a:gs pos="100000">
              <a:schemeClr val="accent5">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Effective Jan 1, 2024</a:t>
          </a:r>
        </a:p>
      </dsp:txBody>
      <dsp:txXfrm>
        <a:off x="7385413" y="257194"/>
        <a:ext cx="2237149" cy="1342289"/>
      </dsp:txXfrm>
    </dsp:sp>
    <dsp:sp modelId="{4BE82D40-BF34-E841-B90D-7DE2D4BD46F1}">
      <dsp:nvSpPr>
        <dsp:cNvPr id="0" name=""/>
        <dsp:cNvSpPr/>
      </dsp:nvSpPr>
      <dsp:spPr>
        <a:xfrm>
          <a:off x="2819" y="1823198"/>
          <a:ext cx="2237149" cy="1342289"/>
        </a:xfrm>
        <a:prstGeom prst="rect">
          <a:avLst/>
        </a:prstGeom>
        <a:gradFill rotWithShape="0">
          <a:gsLst>
            <a:gs pos="0">
              <a:schemeClr val="accent6">
                <a:hueOff val="0"/>
                <a:satOff val="0"/>
                <a:lumOff val="0"/>
                <a:alphaOff val="0"/>
                <a:tint val="98000"/>
                <a:lumMod val="114000"/>
              </a:schemeClr>
            </a:gs>
            <a:gs pos="100000">
              <a:schemeClr val="accent6">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Law enforcement and prosecuting agencies must provide victims with a Victim Rights and Resources card</a:t>
          </a:r>
        </a:p>
      </dsp:txBody>
      <dsp:txXfrm>
        <a:off x="2819" y="1823198"/>
        <a:ext cx="2237149" cy="1342289"/>
      </dsp:txXfrm>
    </dsp:sp>
    <dsp:sp modelId="{B6CE8018-5A23-E24A-96C8-59DA1B0F3DD7}">
      <dsp:nvSpPr>
        <dsp:cNvPr id="0" name=""/>
        <dsp:cNvSpPr/>
      </dsp:nvSpPr>
      <dsp:spPr>
        <a:xfrm>
          <a:off x="2463684" y="1823198"/>
          <a:ext cx="2237149" cy="1342289"/>
        </a:xfrm>
        <a:prstGeom prst="rect">
          <a:avLst/>
        </a:prstGeom>
        <a:gradFill rotWithShape="0">
          <a:gsLst>
            <a:gs pos="0">
              <a:schemeClr val="accent2">
                <a:hueOff val="0"/>
                <a:satOff val="0"/>
                <a:lumOff val="0"/>
                <a:alphaOff val="0"/>
                <a:tint val="98000"/>
                <a:lumMod val="114000"/>
              </a:schemeClr>
            </a:gs>
            <a:gs pos="100000">
              <a:schemeClr val="accent2">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at the time of initial contact, during follow up investigation, or as soon thereafter as deemed appropriate</a:t>
          </a:r>
        </a:p>
      </dsp:txBody>
      <dsp:txXfrm>
        <a:off x="2463684" y="1823198"/>
        <a:ext cx="2237149" cy="1342289"/>
      </dsp:txXfrm>
    </dsp:sp>
    <dsp:sp modelId="{B3127E27-346F-9941-BE04-BDD419124217}">
      <dsp:nvSpPr>
        <dsp:cNvPr id="0" name=""/>
        <dsp:cNvSpPr/>
      </dsp:nvSpPr>
      <dsp:spPr>
        <a:xfrm>
          <a:off x="4924548" y="1823198"/>
          <a:ext cx="2237149" cy="1342289"/>
        </a:xfrm>
        <a:prstGeom prst="rect">
          <a:avLst/>
        </a:prstGeom>
        <a:gradFill rotWithShape="0">
          <a:gsLst>
            <a:gs pos="0">
              <a:schemeClr val="accent3">
                <a:hueOff val="0"/>
                <a:satOff val="0"/>
                <a:lumOff val="0"/>
                <a:alphaOff val="0"/>
                <a:tint val="98000"/>
                <a:lumMod val="114000"/>
              </a:schemeClr>
            </a:gs>
            <a:gs pos="100000">
              <a:schemeClr val="accent3">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kern="1200" dirty="0"/>
            <a:t>informing victims of various rights related to e.g., housing, employment, compensation, immigration relief, and the availability of restorative justice programs </a:t>
          </a:r>
        </a:p>
      </dsp:txBody>
      <dsp:txXfrm>
        <a:off x="4924548" y="1823198"/>
        <a:ext cx="2237149" cy="1342289"/>
      </dsp:txXfrm>
    </dsp:sp>
    <dsp:sp modelId="{D6D54811-E367-EE41-A8D6-BB8F04ED2BEB}">
      <dsp:nvSpPr>
        <dsp:cNvPr id="0" name=""/>
        <dsp:cNvSpPr/>
      </dsp:nvSpPr>
      <dsp:spPr>
        <a:xfrm>
          <a:off x="7385413" y="1823198"/>
          <a:ext cx="2237149" cy="1342289"/>
        </a:xfrm>
        <a:prstGeom prst="rect">
          <a:avLst/>
        </a:prstGeom>
        <a:gradFill rotWithShape="0">
          <a:gsLst>
            <a:gs pos="0">
              <a:schemeClr val="accent4">
                <a:hueOff val="0"/>
                <a:satOff val="0"/>
                <a:lumOff val="0"/>
                <a:alphaOff val="0"/>
                <a:tint val="98000"/>
                <a:lumMod val="114000"/>
              </a:schemeClr>
            </a:gs>
            <a:gs pos="100000">
              <a:schemeClr val="accent4">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Effective July 1, 2024 only if General Fund moneys are available</a:t>
          </a:r>
        </a:p>
      </dsp:txBody>
      <dsp:txXfrm>
        <a:off x="7385413" y="1823198"/>
        <a:ext cx="2237149" cy="13422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59701-1C06-014F-8798-3FF245D5586A}">
      <dsp:nvSpPr>
        <dsp:cNvPr id="0" name=""/>
        <dsp:cNvSpPr/>
      </dsp:nvSpPr>
      <dsp:spPr>
        <a:xfrm>
          <a:off x="0" y="708948"/>
          <a:ext cx="2707138" cy="1719033"/>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9749F0C0-BD86-4749-9913-E72183527487}">
      <dsp:nvSpPr>
        <dsp:cNvPr id="0" name=""/>
        <dsp:cNvSpPr/>
      </dsp:nvSpPr>
      <dsp:spPr>
        <a:xfrm>
          <a:off x="300793" y="994701"/>
          <a:ext cx="2707138" cy="1719033"/>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Post-conviction protective orders in dv cases can be valid for up to 10 years, whether the defendant is sentenced to probation, jail, or prison.</a:t>
          </a:r>
        </a:p>
      </dsp:txBody>
      <dsp:txXfrm>
        <a:off x="351142" y="1045050"/>
        <a:ext cx="2606440" cy="1618335"/>
      </dsp:txXfrm>
    </dsp:sp>
    <dsp:sp modelId="{567145E5-C4FA-C548-8C6E-D6ED84FFBB5B}">
      <dsp:nvSpPr>
        <dsp:cNvPr id="0" name=""/>
        <dsp:cNvSpPr/>
      </dsp:nvSpPr>
      <dsp:spPr>
        <a:xfrm>
          <a:off x="3308725" y="708948"/>
          <a:ext cx="2707138" cy="1719033"/>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F95D1ECC-A6A5-9345-BAB2-4687974B4E7D}">
      <dsp:nvSpPr>
        <dsp:cNvPr id="0" name=""/>
        <dsp:cNvSpPr/>
      </dsp:nvSpPr>
      <dsp:spPr>
        <a:xfrm>
          <a:off x="3609518" y="994701"/>
          <a:ext cx="2707138" cy="1719033"/>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0" i="0" kern="1200" dirty="0"/>
            <a:t>Duration of order issued based upon the seriousness of the facts before the court, the probability of future violations, and the safety of a victim and the victim’s immediate family.</a:t>
          </a:r>
          <a:endParaRPr lang="en-US" sz="1500" kern="1200" dirty="0"/>
        </a:p>
      </dsp:txBody>
      <dsp:txXfrm>
        <a:off x="3659867" y="1045050"/>
        <a:ext cx="2606440" cy="1618335"/>
      </dsp:txXfrm>
    </dsp:sp>
    <dsp:sp modelId="{66BFC292-5EDA-6840-AAE5-F57708C668B3}">
      <dsp:nvSpPr>
        <dsp:cNvPr id="0" name=""/>
        <dsp:cNvSpPr/>
      </dsp:nvSpPr>
      <dsp:spPr>
        <a:xfrm>
          <a:off x="6617450" y="708948"/>
          <a:ext cx="2707138" cy="1719033"/>
        </a:xfrm>
        <a:prstGeom prst="roundRect">
          <a:avLst>
            <a:gd name="adj" fmla="val 10000"/>
          </a:avLst>
        </a:prstGeom>
        <a:gradFill rotWithShape="0">
          <a:gsLst>
            <a:gs pos="0">
              <a:schemeClr val="accent1">
                <a:hueOff val="0"/>
                <a:satOff val="0"/>
                <a:lumOff val="0"/>
                <a:alphaOff val="0"/>
                <a:tint val="98000"/>
                <a:lumMod val="114000"/>
              </a:schemeClr>
            </a:gs>
            <a:gs pos="100000">
              <a:schemeClr val="accent1">
                <a:hueOff val="0"/>
                <a:satOff val="0"/>
                <a:lumOff val="0"/>
                <a:alphaOff val="0"/>
                <a:shade val="90000"/>
                <a:lumMod val="84000"/>
              </a:schemeClr>
            </a:gs>
          </a:gsLst>
          <a:lin ang="5400000" scaled="0"/>
        </a:gradFill>
        <a:ln>
          <a:noFill/>
        </a:ln>
        <a:effectLst>
          <a:outerShdw blurRad="38100" dist="25400" dir="5400000" rotWithShape="0">
            <a:srgbClr val="000000">
              <a:alpha val="45000"/>
            </a:srgbClr>
          </a:outerShdw>
        </a:effectLst>
      </dsp:spPr>
      <dsp:style>
        <a:lnRef idx="0">
          <a:scrgbClr r="0" g="0" b="0"/>
        </a:lnRef>
        <a:fillRef idx="3">
          <a:scrgbClr r="0" g="0" b="0"/>
        </a:fillRef>
        <a:effectRef idx="2">
          <a:scrgbClr r="0" g="0" b="0"/>
        </a:effectRef>
        <a:fontRef idx="minor">
          <a:schemeClr val="lt1"/>
        </a:fontRef>
      </dsp:style>
    </dsp:sp>
    <dsp:sp modelId="{95502F1D-BD8A-B94D-914D-993BAC41A72D}">
      <dsp:nvSpPr>
        <dsp:cNvPr id="0" name=""/>
        <dsp:cNvSpPr/>
      </dsp:nvSpPr>
      <dsp:spPr>
        <a:xfrm>
          <a:off x="6918244" y="994701"/>
          <a:ext cx="2707138" cy="1719033"/>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Clarifies that a sentencing court can modify a criminal protective order throughout its duration, even after the underlying sentence has ended.</a:t>
          </a:r>
        </a:p>
      </dsp:txBody>
      <dsp:txXfrm>
        <a:off x="6968593" y="1045050"/>
        <a:ext cx="2606440" cy="1618335"/>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38475" cy="466725"/>
          </a:xfrm>
          <a:prstGeom prst="rect">
            <a:avLst/>
          </a:prstGeom>
        </p:spPr>
        <p:txBody>
          <a:bodyPr vert="horz" lIns="91427" tIns="45713" rIns="91427" bIns="45713" rtlCol="0"/>
          <a:lstStyle>
            <a:lvl1pPr algn="l">
              <a:defRPr sz="1200"/>
            </a:lvl1pPr>
          </a:lstStyle>
          <a:p>
            <a:endParaRPr lang="en-US" dirty="0"/>
          </a:p>
        </p:txBody>
      </p:sp>
      <p:sp>
        <p:nvSpPr>
          <p:cNvPr id="3" name="Date Placeholder 2"/>
          <p:cNvSpPr>
            <a:spLocks noGrp="1"/>
          </p:cNvSpPr>
          <p:nvPr>
            <p:ph type="dt" sz="quarter" idx="1"/>
          </p:nvPr>
        </p:nvSpPr>
        <p:spPr>
          <a:xfrm>
            <a:off x="3970339" y="1"/>
            <a:ext cx="3038475" cy="466725"/>
          </a:xfrm>
          <a:prstGeom prst="rect">
            <a:avLst/>
          </a:prstGeom>
        </p:spPr>
        <p:txBody>
          <a:bodyPr vert="horz" lIns="91427" tIns="45713" rIns="91427" bIns="45713" rtlCol="0"/>
          <a:lstStyle>
            <a:lvl1pPr algn="r">
              <a:defRPr sz="1200"/>
            </a:lvl1pPr>
          </a:lstStyle>
          <a:p>
            <a:fld id="{B616B014-2244-4BB9-B679-5C0FD0181100}" type="datetimeFigureOut">
              <a:rPr lang="en-US" smtClean="0"/>
              <a:t>1/16/24</a:t>
            </a:fld>
            <a:endParaRPr lang="en-US" dirty="0"/>
          </a:p>
        </p:txBody>
      </p:sp>
      <p:sp>
        <p:nvSpPr>
          <p:cNvPr id="4" name="Footer Placeholder 3"/>
          <p:cNvSpPr>
            <a:spLocks noGrp="1"/>
          </p:cNvSpPr>
          <p:nvPr>
            <p:ph type="ftr" sz="quarter" idx="2"/>
          </p:nvPr>
        </p:nvSpPr>
        <p:spPr>
          <a:xfrm>
            <a:off x="1" y="8829676"/>
            <a:ext cx="3038475" cy="466725"/>
          </a:xfrm>
          <a:prstGeom prst="rect">
            <a:avLst/>
          </a:prstGeom>
        </p:spPr>
        <p:txBody>
          <a:bodyPr vert="horz" lIns="91427" tIns="45713" rIns="91427" bIns="45713"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9" y="8829676"/>
            <a:ext cx="3038475" cy="466725"/>
          </a:xfrm>
          <a:prstGeom prst="rect">
            <a:avLst/>
          </a:prstGeom>
        </p:spPr>
        <p:txBody>
          <a:bodyPr vert="horz" lIns="91427" tIns="45713" rIns="91427" bIns="45713" rtlCol="0" anchor="b"/>
          <a:lstStyle>
            <a:lvl1pPr algn="r">
              <a:defRPr sz="1200"/>
            </a:lvl1pPr>
          </a:lstStyle>
          <a:p>
            <a:fld id="{59AA30A5-12E2-4AD3-99CC-F66162C73994}" type="slidenum">
              <a:rPr lang="en-US" smtClean="0"/>
              <a:t>‹#›</a:t>
            </a:fld>
            <a:endParaRPr lang="en-US" dirty="0"/>
          </a:p>
        </p:txBody>
      </p:sp>
    </p:spTree>
    <p:extLst>
      <p:ext uri="{BB962C8B-B14F-4D97-AF65-F5344CB8AC3E}">
        <p14:creationId xmlns:p14="http://schemas.microsoft.com/office/powerpoint/2010/main" val="5207892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64" tIns="46582" rIns="93164" bIns="46582"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64" tIns="46582" rIns="93164" bIns="46582" rtlCol="0"/>
          <a:lstStyle>
            <a:lvl1pPr algn="r">
              <a:defRPr sz="1200"/>
            </a:lvl1pPr>
          </a:lstStyle>
          <a:p>
            <a:fld id="{E13C8BFE-5682-4FE9-9717-BBE282F3B7A0}" type="datetimeFigureOut">
              <a:rPr lang="en-US" smtClean="0"/>
              <a:t>1/16/24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64" tIns="46582" rIns="93164" bIns="46582"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64" tIns="46582" rIns="93164" bIns="4658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8"/>
            <a:ext cx="3037840" cy="466433"/>
          </a:xfrm>
          <a:prstGeom prst="rect">
            <a:avLst/>
          </a:prstGeom>
        </p:spPr>
        <p:txBody>
          <a:bodyPr vert="horz" lIns="93164" tIns="46582" rIns="93164" bIns="4658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64" tIns="46582" rIns="93164" bIns="46582" rtlCol="0" anchor="b"/>
          <a:lstStyle>
            <a:lvl1pPr algn="r">
              <a:defRPr sz="1200"/>
            </a:lvl1pPr>
          </a:lstStyle>
          <a:p>
            <a:fld id="{594A78DB-95FF-47D8-9906-DEEEF9990F46}" type="slidenum">
              <a:rPr lang="en-US" smtClean="0"/>
              <a:t>‹#›</a:t>
            </a:fld>
            <a:endParaRPr lang="en-US" dirty="0"/>
          </a:p>
        </p:txBody>
      </p:sp>
    </p:spTree>
    <p:extLst>
      <p:ext uri="{BB962C8B-B14F-4D97-AF65-F5344CB8AC3E}">
        <p14:creationId xmlns:p14="http://schemas.microsoft.com/office/powerpoint/2010/main" val="41561840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i="0" dirty="0"/>
              <a:t>Christine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8DE9BC-1F73-4EDD-AE14-9A3BFA5B433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9259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landlords can request up to 2 months unless applicant is a service member</a:t>
            </a:r>
          </a:p>
          <a:p>
            <a:r>
              <a:rPr lang="en-US" dirty="0"/>
              <a:t>Small landlord = natural person or a LLC in which all members are natural persons AND owns no more than 2 rental properties with collectively no more than 4 rental units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42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imes New Roman" panose="02020603050405020304" pitchFamily="18" charset="0"/>
              </a:rPr>
              <a:t>Expands protection from crime-free ordinances – racist enforcement, disproportionate impact on DV survivors and people with disabilities (because likely to have more law enforcement contact), and makes it more difficult for people with criminal histories to get housing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imes New Roman" panose="02020603050405020304" pitchFamily="18" charset="0"/>
              </a:rPr>
              <a:t>Existing law prohibits a local agency from promulgating, enforcing, or implementing any ordinance, rule, policy, or regulation, that authorizes, or requires the imposition, or threatened imposition, of a penalty against a resident, owner, tenant, landlord, or other person as a consequence of law enforcement assistance or emergency assistance being summoned by, or on behalf of, a victim of abuse, a victim of crime, or an individual in an emergency. (Government Code Section 53165(b).) This bill enacts a new section in the Government Code that would modestly expand upon Section 53165(b)'s prohibition on local government action relating to tenants and their involvement with law enforcement. Like Section 53165(b), this bill prohibits a local government from adopting a local ordinance, rule, policy, program, or regulation dealing with a tenant's contact with law enforcement.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Times New Roman" panose="02020603050405020304" pitchFamily="18" charset="0"/>
            </a:endParaRPr>
          </a:p>
          <a:p>
            <a:r>
              <a:rPr lang="en-US" dirty="0">
                <a:effectLst/>
                <a:latin typeface="Times New Roman" panose="02020603050405020304" pitchFamily="18" charset="0"/>
              </a:rPr>
              <a:t>Prohibits a local government from promulgating, enforcing or implementing an ordinance, rule, policy, program, or regulation affecting tenancy, that does any of the following: </a:t>
            </a:r>
          </a:p>
          <a:p>
            <a:r>
              <a:rPr lang="en-US" dirty="0">
                <a:effectLst/>
                <a:latin typeface="Times New Roman" panose="02020603050405020304" pitchFamily="18" charset="0"/>
              </a:rPr>
              <a:t>a) Imposes or threatens to impose a penalty against a resident, owner, tenant, landlord, or other person solely as a consequence of contact with a law enforcement agency. </a:t>
            </a:r>
          </a:p>
          <a:p>
            <a:r>
              <a:rPr lang="en-US" dirty="0">
                <a:effectLst/>
                <a:latin typeface="Times New Roman" panose="02020603050405020304" pitchFamily="18" charset="0"/>
              </a:rPr>
              <a:t>b) Requires or encourages a landlord to do, or imposes a penalty on a landlord for the failure to do, the following: </a:t>
            </a:r>
          </a:p>
          <a:p>
            <a:r>
              <a:rPr lang="en-US" dirty="0" err="1">
                <a:effectLst/>
                <a:latin typeface="Times New Roman" panose="02020603050405020304" pitchFamily="18" charset="0"/>
              </a:rPr>
              <a:t>i</a:t>
            </a:r>
            <a:r>
              <a:rPr lang="en-US" dirty="0">
                <a:effectLst/>
                <a:latin typeface="Times New Roman" panose="02020603050405020304" pitchFamily="18" charset="0"/>
              </a:rPr>
              <a:t>) Evict or penalize a tenant because of the tenant's association with another tenant or household member who has had contact with a law enforcement agency or has a criminal conviction. </a:t>
            </a:r>
          </a:p>
          <a:p>
            <a:r>
              <a:rPr lang="en-US" dirty="0">
                <a:effectLst/>
                <a:latin typeface="Times New Roman" panose="02020603050405020304" pitchFamily="18" charset="0"/>
              </a:rPr>
              <a:t>ii) Evict or penalize a tenant because of the tenant's alleged unlawful conduct or arrest. </a:t>
            </a:r>
          </a:p>
          <a:p>
            <a:r>
              <a:rPr lang="en-US" dirty="0">
                <a:effectLst/>
                <a:latin typeface="Times New Roman" panose="02020603050405020304" pitchFamily="18" charset="0"/>
              </a:rPr>
              <a:t>iii) Include a provision in a lease or rental agreement that provides a ground for eviction not provided by, or that is in conflict with, state or federal law. </a:t>
            </a:r>
          </a:p>
          <a:p>
            <a:r>
              <a:rPr lang="en-US" dirty="0">
                <a:effectLst/>
                <a:latin typeface="Times New Roman" panose="02020603050405020304" pitchFamily="18" charset="0"/>
              </a:rPr>
              <a:t>iv) Perform a criminal background check of a tenant or a prospective tenant. </a:t>
            </a:r>
          </a:p>
          <a:p>
            <a:r>
              <a:rPr lang="en-US" dirty="0">
                <a:effectLst/>
                <a:latin typeface="Times New Roman" panose="02020603050405020304" pitchFamily="18" charset="0"/>
              </a:rPr>
              <a:t>c) Defines as a nuisance, contact with a law enforcement agency, request for emergency assistance, or an act or omission that does not constitute a nuisance under California law. </a:t>
            </a:r>
          </a:p>
          <a:p>
            <a:r>
              <a:rPr lang="en-US" dirty="0">
                <a:effectLst/>
                <a:latin typeface="Times New Roman" panose="02020603050405020304" pitchFamily="18" charset="0"/>
              </a:rPr>
              <a:t>d) Requires a tenant to obtain a certificate of occupancy as a condition of tenancy. </a:t>
            </a:r>
          </a:p>
          <a:p>
            <a:r>
              <a:rPr lang="en-US" dirty="0">
                <a:effectLst/>
                <a:latin typeface="Times New Roman" panose="02020603050405020304" pitchFamily="18" charset="0"/>
              </a:rPr>
              <a:t>e) Establishes, maintains, or promotes a registry of tenants for the purposes of discouraging a landlord from renting to a tenant on the registry or excluding a tenant on the registry from rental housing within the local government's jurisdiction.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114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latin typeface="Times New Roman" panose="02020603050405020304" pitchFamily="18" charset="0"/>
              </a:rPr>
            </a:br>
            <a:endParaRPr lang="en-US" dirty="0">
              <a:effectLst/>
              <a:latin typeface="Times New Roman" panose="02020603050405020304" pitchFamily="18" charset="0"/>
            </a:endParaRPr>
          </a:p>
          <a:p>
            <a:r>
              <a:rPr lang="en-US" dirty="0">
                <a:effectLst/>
                <a:latin typeface="Times New Roman" panose="02020603050405020304" pitchFamily="18" charset="0"/>
              </a:rPr>
              <a:t> "AB 1076 (Ting) in 2019 opened doors for people with records facing housing and employment barriers by automating eligible arrest and conviction relief for those who met specified requirements. AB 567 ensures the relief we have put in place are being interpreted and implemented correctly. Everybody deserves a second chance, and it's our responsibility to make sure that paths we set forward are clear."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2102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This bill: </a:t>
            </a:r>
          </a:p>
          <a:p>
            <a:r>
              <a:rPr lang="en-US" dirty="0">
                <a:effectLst/>
                <a:latin typeface="Times New Roman" panose="02020603050405020304" pitchFamily="18" charset="0"/>
              </a:rPr>
              <a:t>1) States that California law governs in any action in this state, whether civil, administrative, or criminal, against any person who provides, receives, aids or abets in providing or receiving, or attempts to provide or receive, by any means, including telehealth, reproductive health care services and gender-affirming health care services, including gender-affirming mental health care services if the provider was located in this state or any other state where the care was legal at the time of the challenged conduct. </a:t>
            </a:r>
          </a:p>
          <a:p>
            <a:r>
              <a:rPr lang="en-US" dirty="0">
                <a:effectLst/>
                <a:latin typeface="Times New Roman" panose="02020603050405020304" pitchFamily="18" charset="0"/>
              </a:rPr>
              <a:t>2) Declares that access to reproductive health care services and gender-affirming health care services is a right secured by the Constitution and laws of California and that interference with this right, whether or not under the color of law, is against the public policy of California. </a:t>
            </a:r>
          </a:p>
          <a:p>
            <a:r>
              <a:rPr lang="en-US" dirty="0">
                <a:effectLst/>
                <a:latin typeface="Times New Roman" panose="02020603050405020304" pitchFamily="18" charset="0"/>
              </a:rPr>
              <a:t>3) Provides that it is abusive litigation to litigate or take other legal action to deter, prevent, sanction, or punish a person engaging in legally protected health care activity by either of the following: </a:t>
            </a:r>
          </a:p>
          <a:p>
            <a:r>
              <a:rPr lang="en-US" dirty="0">
                <a:effectLst/>
                <a:latin typeface="Times New Roman" panose="02020603050405020304" pitchFamily="18" charset="0"/>
              </a:rPr>
              <a:t>a) Filing or prosecuting an action in a state other than California where liability, in whole or part, directly or indirectly, is based on a legally protected health care activity that was legal in the state in which it occurred, including an action in which liability is based on a theory of vicarious, joint, or several liability; or, </a:t>
            </a:r>
          </a:p>
          <a:p>
            <a:r>
              <a:rPr lang="en-US" dirty="0">
                <a:effectLst/>
                <a:latin typeface="Times New Roman" panose="02020603050405020304" pitchFamily="18" charset="0"/>
              </a:rPr>
              <a:t>b) Attempting to enforce an order or judgment issued in connection with an action described in the paragraph above by a party to the action or a person acting on behalf of a party to the action. A lawsuit shall be considered to be based on conduct that was legal in the state in which it occurred if a part of an act or omission involved in the course of conduct that forms the basis for liability in the lawsuit occurs or is initiated in a state in which the health care was legal, whether or not the act or omission is alleged or included in a pleading or other filing in the lawsuit. </a:t>
            </a:r>
          </a:p>
          <a:p>
            <a:r>
              <a:rPr lang="en-US" dirty="0">
                <a:effectLst/>
                <a:latin typeface="Times New Roman" panose="02020603050405020304" pitchFamily="18" charset="0"/>
              </a:rPr>
              <a:t>4) Defines “legally protected health care activity” to mean any of the following: </a:t>
            </a:r>
          </a:p>
          <a:p>
            <a:r>
              <a:rPr lang="en-US" dirty="0">
                <a:effectLst/>
                <a:latin typeface="Times New Roman" panose="02020603050405020304" pitchFamily="18" charset="0"/>
              </a:rPr>
              <a:t>a) The exercise and enjoyment, or attempted exercise and enjoyment, by a person of rights to reproductive health care services, gender-affirming health care services, or gender-affirming mental health care services secured by the Constitution or laws of California or the provision by a health care service plan contract or a policy, or a certificate of health insurance, that provides for such services; </a:t>
            </a:r>
          </a:p>
          <a:p>
            <a:r>
              <a:rPr lang="en-US" dirty="0">
                <a:effectLst/>
                <a:latin typeface="Times New Roman" panose="02020603050405020304" pitchFamily="18" charset="0"/>
              </a:rPr>
              <a:t>b) An act or omission undertaken to aid or encourage, or attempt to aid or encourage, a person in the exercise and enjoyment or attempted exercise and enjoyment of rights to reproductive health care services, gender-affirming health care services, or gender-affirming mental health care services secured by the Constitution or laws of California; or, </a:t>
            </a:r>
          </a:p>
          <a:p>
            <a:r>
              <a:rPr lang="en-US" dirty="0">
                <a:effectLst/>
                <a:latin typeface="Times New Roman" panose="02020603050405020304" pitchFamily="18" charset="0"/>
              </a:rPr>
              <a:t>c) The provision of reproductive health care services, gender-affirming health care services, or gender-affirming mental health care services by a person duly licensed under the laws of California or the coverage of, and reimbursement for, those services or care by a health care service plan or a health insurer, if the service or care is lawful under the laws of California, regardless of the patient’s location. </a:t>
            </a:r>
          </a:p>
          <a:p>
            <a:r>
              <a:rPr lang="en-US" dirty="0">
                <a:effectLst/>
                <a:latin typeface="Times New Roman" panose="02020603050405020304" pitchFamily="18" charset="0"/>
              </a:rPr>
              <a:t>5) Specifies that “legally protected health care activity” does not include any activity that would be deemed unprofessional conduct or that would violate antidiscrimination laws of California. </a:t>
            </a:r>
          </a:p>
          <a:p>
            <a:r>
              <a:rPr lang="en-US" dirty="0">
                <a:effectLst/>
                <a:latin typeface="Times New Roman" panose="02020603050405020304" pitchFamily="18" charset="0"/>
              </a:rPr>
              <a:t>6) States that “reproductive health care services” means and includes all services, care, or products of a medical, surgical, psychiatric, therapeutic, diagnostic, mental health, behavioral health, preventative, rehabilitative, supportive, consultative, referral, prescribing, or dispensing nature relating to the human reproductive system provided in accordance with the constitution and laws of this state, whether provided in person or by means of telehealth services which includes, but is not limited to, all services, care, and products relating to pregnancy, the termination of a pregnancy, assisted reproduction, or contraception. </a:t>
            </a:r>
          </a:p>
          <a:p>
            <a:r>
              <a:rPr lang="en-US" dirty="0">
                <a:effectLst/>
                <a:latin typeface="Times New Roman" panose="02020603050405020304" pitchFamily="18" charset="0"/>
              </a:rPr>
              <a:t>7) States that a public act or record of a foreign jurisdiction that prohibits, criminalizes, sanctions, authorizes a person to bring a civil action against, or otherwise interferes with a person, provider, or other entity in California that seeks, receives, causes, aids in access to, aids, abets, provides, or attempts or intends to seek, receive, cause, aid in access to, aid, abet, or provide, reproductive health care services or gender-affirming health care services shall be an interference with the exercise and enjoyment of the rights secured by the Constitution and laws of California and shall be a violation of the public policy of California. </a:t>
            </a:r>
          </a:p>
          <a:p>
            <a:r>
              <a:rPr lang="en-US" dirty="0">
                <a:effectLst/>
                <a:latin typeface="Times New Roman" panose="02020603050405020304" pitchFamily="18" charset="0"/>
              </a:rPr>
              <a:t>8) States that if a person, including a plaintiff, prosecutor, attorney, or law firm, whether or not acting under color of law, engages or attempts to engage in abusive litigation that infringes on or interferes with, or attempts to infringe on or interfere with, a legally protected health care activity, then an aggrieved person, provider, carrier, or other entity, including a defendant in the abusive  litigation, may institute and prosecute a civil action for injunctive, monetary, or other appropriate relief within three years after the cause of action accrues. </a:t>
            </a:r>
          </a:p>
          <a:p>
            <a:r>
              <a:rPr lang="en-US" dirty="0">
                <a:effectLst/>
                <a:latin typeface="Times New Roman" panose="02020603050405020304" pitchFamily="18" charset="0"/>
              </a:rPr>
              <a:t>9) States that an aggrieved person, provider, or other entity, including a defendant in abusive litigation, may move to modify or quash a subpoena issued in connection with abusive litigation on the grounds that the subpoena is unreasonable, oppressive, or inconsistent with the public policy of California. </a:t>
            </a:r>
          </a:p>
          <a:p>
            <a:r>
              <a:rPr lang="en-US" dirty="0">
                <a:effectLst/>
                <a:latin typeface="Times New Roman" panose="02020603050405020304" pitchFamily="18" charset="0"/>
              </a:rPr>
              <a:t>10) Authorizes a court to exercise jurisdiction over a person in a civil action for abusive litigation that infringes on or interferes with, or attempts to infringe on or interfere with, a legally protected health care activity if any of the following apply: </a:t>
            </a:r>
          </a:p>
          <a:p>
            <a:r>
              <a:rPr lang="en-US" dirty="0">
                <a:effectLst/>
                <a:latin typeface="Times New Roman" panose="02020603050405020304" pitchFamily="18" charset="0"/>
              </a:rPr>
              <a:t>a) Personal jurisdiction is found; </a:t>
            </a:r>
          </a:p>
          <a:p>
            <a:r>
              <a:rPr lang="en-US" dirty="0">
                <a:effectLst/>
                <a:latin typeface="Times New Roman" panose="02020603050405020304" pitchFamily="18" charset="0"/>
              </a:rPr>
              <a:t>b) The person has commenced an action in a court in California and, during the pendency of that action or an appeal therefrom, a summons and complaint is served on the person or the attorney appearing on the person’s behalf in that action or as otherwise permitted by law; or, </a:t>
            </a:r>
          </a:p>
          <a:p>
            <a:r>
              <a:rPr lang="en-US" dirty="0">
                <a:effectLst/>
                <a:latin typeface="Times New Roman" panose="02020603050405020304" pitchFamily="18" charset="0"/>
              </a:rPr>
              <a:t>c) The exercise of jurisdiction is permitted under the Constitution of the United States. </a:t>
            </a:r>
          </a:p>
          <a:p>
            <a:r>
              <a:rPr lang="en-US" dirty="0">
                <a:effectLst/>
                <a:latin typeface="Times New Roman" panose="02020603050405020304" pitchFamily="18" charset="0"/>
              </a:rPr>
              <a:t>11) Specifies that the above provision does not apply to a lawsuit or judgment entered in another state that is based on conduct for which a cause of action exists under the laws of California, including a contract, tort, common law, or statutory claims. </a:t>
            </a:r>
          </a:p>
          <a:p>
            <a:r>
              <a:rPr lang="en-US" dirty="0">
                <a:effectLst/>
                <a:latin typeface="Times New Roman" panose="02020603050405020304" pitchFamily="18" charset="0"/>
              </a:rPr>
              <a:t>12) States that notwithstanding any other law, the laws of California shall govern in a case or controversy heard in California related to reproductive health care services or gender-affirming health care services, except as may be required by federal law. </a:t>
            </a:r>
          </a:p>
          <a:p>
            <a:r>
              <a:rPr lang="en-US" dirty="0">
                <a:effectLst/>
                <a:latin typeface="Times New Roman" panose="02020603050405020304" pitchFamily="18" charset="0"/>
              </a:rPr>
              <a:t>13) Specifies that its provisions shall not be construed to provide jurisdiction over a California resident in an out-of-state forum when the California resident has not availed themselves of that forum. </a:t>
            </a:r>
          </a:p>
          <a:p>
            <a:r>
              <a:rPr lang="en-US" dirty="0">
                <a:effectLst/>
                <a:latin typeface="Times New Roman" panose="02020603050405020304" pitchFamily="18" charset="0"/>
              </a:rPr>
              <a:t>14) Requires a court to grant a stay of enforcement when a money judgment or lien on real property was obtained against a person or entity for exercising a right guaranteed under the United States Constitution or a right guaranteed under the California Constitution, or against a person or entity for aiding and abetting the exercise of said rights. </a:t>
            </a:r>
          </a:p>
          <a:p>
            <a:r>
              <a:rPr lang="en-US" dirty="0">
                <a:effectLst/>
                <a:latin typeface="Times New Roman" panose="02020603050405020304" pitchFamily="18" charset="0"/>
              </a:rPr>
              <a:t>15) Provides that the stay of enforcement shall remain in place until such time as the applicable statute of limitations has elapsed or related action has concluded, whichever is later. </a:t>
            </a:r>
          </a:p>
          <a:p>
            <a:r>
              <a:rPr lang="en-US" dirty="0">
                <a:effectLst/>
                <a:latin typeface="Times New Roman" panose="02020603050405020304" pitchFamily="18" charset="0"/>
              </a:rPr>
              <a:t>16) Prohibits a person or business, other than a provider of health care, a health care service plan, or contractor, as defined, from collecting, using, disclosing, or retaining the personal information of a person who is physically located at, or within a precise geolocation of, a family planning center except only as necessary to perform the services or provide the goods requested by the person. A person or business shall not sell or share this personal information. </a:t>
            </a:r>
          </a:p>
          <a:p>
            <a:r>
              <a:rPr lang="en-US" dirty="0">
                <a:effectLst/>
                <a:latin typeface="Times New Roman" panose="02020603050405020304" pitchFamily="18" charset="0"/>
              </a:rPr>
              <a:t>17) Defines “family planning center” to mean “a business categorized as a family planning center by the North American Industry Classification System adopted by the United States Census Bureau, including, but not limited to, an abortion clinic, birth control clinic, pregnancy counseling center, or reproductive health services center. </a:t>
            </a:r>
          </a:p>
          <a:p>
            <a:r>
              <a:rPr lang="en-US" dirty="0">
                <a:effectLst/>
                <a:latin typeface="Times New Roman" panose="02020603050405020304" pitchFamily="18" charset="0"/>
              </a:rPr>
              <a:t>18) Defines “precise geolocation” to mean “a geographic area that is equal to or less than the area of a circle with a radius of 1,850 feet as derived from a device that is used or intended to be used to locate a person.” </a:t>
            </a:r>
          </a:p>
          <a:p>
            <a:r>
              <a:rPr lang="en-US" dirty="0">
                <a:effectLst/>
                <a:latin typeface="Times New Roman" panose="02020603050405020304" pitchFamily="18" charset="0"/>
              </a:rPr>
              <a:t>19) Authorizes an aggrieved person or entity, including a family planning center, may institute and prosecute a civil action against any person or business who violates this prohibition for injunctive and monetary relief and attorney’s fees within three years of discovery of the violation. </a:t>
            </a:r>
          </a:p>
          <a:p>
            <a:r>
              <a:rPr lang="en-US" dirty="0">
                <a:effectLst/>
                <a:latin typeface="Times New Roman" panose="02020603050405020304" pitchFamily="18" charset="0"/>
              </a:rPr>
              <a:t>20) States that if the court finds for the petitioner in an action authorized by the above paragraph, recovery shall be in the amount of three times the amount of actual damages and any other expenses, costs, or reasonable attorney’s fees incurred in connection with the litigation. </a:t>
            </a:r>
          </a:p>
          <a:p>
            <a:r>
              <a:rPr lang="en-US" dirty="0">
                <a:effectLst/>
                <a:latin typeface="Times New Roman" panose="02020603050405020304" pitchFamily="18" charset="0"/>
              </a:rPr>
              <a:t>21) Prohibits a healing arts board, as defined, from denying an application for licensure or suspending, revoking, or otherwise imposing discipline upon a licensee or health care practitioner subject to this division on the basis of a civil judgment, criminal conviction, or disciplinary action in another state if that judgment, conviction, or disciplinary action is based solely on the application of another state’s law that interferes with a person’s right to receive sensitive services that would be lawful if provided in this state, regardless of the patient’s location. </a:t>
            </a:r>
          </a:p>
          <a:p>
            <a:r>
              <a:rPr lang="en-US" dirty="0">
                <a:effectLst/>
                <a:latin typeface="Times New Roman" panose="02020603050405020304" pitchFamily="18" charset="0"/>
              </a:rPr>
              <a:t>22) Specifies that the above prohibition does not apply to a civil judgment, criminal conviction, or disciplinary action imposed in another state based upon conduct  in another state that would subject an applicant, licensee, or health care practitioner subject to this division to a similar claim, charge, or action under the laws of this state. </a:t>
            </a:r>
          </a:p>
          <a:p>
            <a:r>
              <a:rPr lang="en-US" dirty="0">
                <a:effectLst/>
                <a:latin typeface="Times New Roman" panose="02020603050405020304" pitchFamily="18" charset="0"/>
              </a:rPr>
              <a:t>23) Provides that the performance, recommendation, or provision of a legally protected health care activity by a health care practitioner acting within their scope of practice for a patient who resides in a state in which the performance, recommendation, or provision of that legally protected health care activity is illegal, does not, by itself, constitute professional misconduct, upon which discipline or other penalty may be taken. </a:t>
            </a:r>
          </a:p>
          <a:p>
            <a:r>
              <a:rPr lang="en-US" dirty="0">
                <a:effectLst/>
                <a:latin typeface="Times New Roman" panose="02020603050405020304" pitchFamily="18" charset="0"/>
              </a:rPr>
              <a:t>24) Expands the exemption from the definition of murder to include when the death of a fetus was result of an act or omission by the person pregnant with the fetus or was solicited, aided, abetted, or consented to by the person pregnant with the fetus. </a:t>
            </a:r>
          </a:p>
          <a:p>
            <a:r>
              <a:rPr lang="en-US" dirty="0">
                <a:effectLst/>
                <a:latin typeface="Times New Roman" panose="02020603050405020304" pitchFamily="18" charset="0"/>
              </a:rPr>
              <a:t>25) Prohibits a magistrate from issuing an arrest warrant for an individual whose alleged offense or conviction is for the violation of laws of another state that criminalizes an individual performing, receiving, supporting, or aiding in the performance or receipt of sexual reproductive health care, including, but not limited to, an abortion, contraception, reproductive care, or gender-affirming care if the sexual or reproductive health care is lawful under the laws of this state, regardless of the recipient’s location. </a:t>
            </a:r>
          </a:p>
          <a:p>
            <a:r>
              <a:rPr lang="en-US" dirty="0">
                <a:effectLst/>
                <a:latin typeface="Times New Roman" panose="02020603050405020304" pitchFamily="18" charset="0"/>
              </a:rPr>
              <a:t>26) States that a bondsman or person authorized to apprehend, detain, or arrest a fugitive admitted to bail in another state who takes into custody a fugitive admitted to bail in another state whose alleged offense or conviction is for the violation of laws of another state that authorizes a criminal penalty to an individual performing, receiving, supporting, or aiding in the performance or receipt of sexual or reproductive health care, including but not limited to, an abortion, contraception, or gender-affirming care if the sexual or reproductive health care is lawful under the laws of this state, regardless of the recipient’s location, without a magistrate’s order, is ineligible for a license to be a bail fugitive recovery agent and shall forfeit any license already obtained. </a:t>
            </a:r>
          </a:p>
          <a:p>
            <a:r>
              <a:rPr lang="en-US" dirty="0">
                <a:effectLst/>
                <a:latin typeface="Times New Roman" panose="02020603050405020304" pitchFamily="18" charset="0"/>
              </a:rPr>
              <a:t>27) Authorizes a person who is taken into custody by a bail agent in violation of this bill’s provisions to institute and prosecute a civil action for injunctive, monetary, or other appropriate relief against the bondman and bond company within three years after the cause of action accrues. </a:t>
            </a:r>
          </a:p>
          <a:p>
            <a:r>
              <a:rPr lang="en-US" dirty="0">
                <a:effectLst/>
                <a:latin typeface="Times New Roman" panose="02020603050405020304" pitchFamily="18" charset="0"/>
              </a:rPr>
              <a:t>28) Makes it an infraction, punishable by a fine of $5000, for a bail fugitive recovery agent to apprehend, detain, or arrest a bail fugitive admitted to bail in another state whose alleged offense or conviction was for the violation of laws of another state that criminalizes an individual performing, receiving, supporting, or aiding in the performance or receipt of sexual or reproductive health care, including but not limited to, an abortion, contraception, or gender-affirming care if the sexual or reproductive health care that is lawful under the laws of this state, regardless of the recipient’s location. </a:t>
            </a:r>
          </a:p>
          <a:p>
            <a:r>
              <a:rPr lang="en-US" dirty="0">
                <a:effectLst/>
                <a:latin typeface="Times New Roman" panose="02020603050405020304" pitchFamily="18" charset="0"/>
              </a:rPr>
              <a:t>29) Provides that a person who violates the above provision is ineligible for a bail fugitive recovery agent license and shall forfeit any license already obtained. </a:t>
            </a:r>
          </a:p>
          <a:p>
            <a:r>
              <a:rPr lang="en-US" dirty="0">
                <a:effectLst/>
                <a:latin typeface="Times New Roman" panose="02020603050405020304" pitchFamily="18" charset="0"/>
              </a:rPr>
              <a:t>30) Prohibits a judge from issuing an order directing a witness to appear if the criminal prosecution is based on the laws of another state that authorize a criminal penalty to an individual performing, receiving, supporting, or aiding in the performance or receipt of sexual or reproductive health care, including but not limited to, an abortion, contraception, or gender-affirming care if the sexual or reproductive health care, or gender-affirming care is lawful under the laws of this state. </a:t>
            </a:r>
          </a:p>
          <a:p>
            <a:r>
              <a:rPr lang="en-US" dirty="0">
                <a:effectLst/>
                <a:latin typeface="Times New Roman" panose="02020603050405020304" pitchFamily="18" charset="0"/>
              </a:rPr>
              <a:t>31) Prohibits a state or local government employee, person or entity contracted by a state or local government, from cooperating with or providing information to any individual, including a bondsman or bail fugitive recovery person, regarding any legally protected health care activity, as defined, or otherwise expend or use time, moneys, facilities, property, equipment, personnel, or other resources in furtherance of any investigation or proceeding that seeks to impose civil or criminal liability or professional sanctions for any legally protected health care activity that occurred in this state or that would be legal if it occurred in this state. </a:t>
            </a:r>
          </a:p>
          <a:p>
            <a:r>
              <a:rPr lang="en-US" dirty="0">
                <a:effectLst/>
                <a:latin typeface="Times New Roman" panose="02020603050405020304" pitchFamily="18" charset="0"/>
              </a:rPr>
              <a:t>32) States that the above prohibition does not prohibit compliance with a valid subpoena, warrant, wiretap order, pen register trap and trace order, legal process, which does not relate to a law seeking to impose civil or criminal liability or professional sanctions for a legally protected health care activity, or in response to the written request of a person who is the subject of such an investigation or proceeding, to the extent necessary, in each case, to fulfill such request. </a:t>
            </a:r>
          </a:p>
          <a:p>
            <a:r>
              <a:rPr lang="en-US" dirty="0">
                <a:effectLst/>
                <a:latin typeface="Times New Roman" panose="02020603050405020304" pitchFamily="18" charset="0"/>
              </a:rPr>
              <a:t>33) Requires any out of state subpoena, warrant, wiretap order, pen register trap and trace order, legal process, or request from any law enforcement agent or entity shall include an affidavit or declaration under penalty of perjury that the discovery is not in connection with an out-of-state proceeding relating to any legally protected health care activity as provided. </a:t>
            </a:r>
          </a:p>
          <a:p>
            <a:r>
              <a:rPr lang="en-US" dirty="0">
                <a:effectLst/>
                <a:latin typeface="Times New Roman" panose="02020603050405020304" pitchFamily="18" charset="0"/>
              </a:rPr>
              <a:t>34) Prohibits a state court, judicial officer, court employee or clerk, or authorized attorney shall not issue a subpoena pursuant to any other state’s law unless it includes an affidavit or declaration that it is not in connection with an out-of-state proceeding relating to any legally protected health care activity, as provided. </a:t>
            </a:r>
          </a:p>
          <a:p>
            <a:r>
              <a:rPr lang="en-US" dirty="0">
                <a:effectLst/>
                <a:latin typeface="Times New Roman" panose="02020603050405020304" pitchFamily="18" charset="0"/>
              </a:rPr>
              <a:t>35) Prohibits a California corporation that provides electronic communication services or remote computing services to the general public from complying with an out of state subpoena, warrant, wiretap order, pen register trap and trace order, other legal process, or request by a law enforcement agent or entity seeking specified records unless accompanied by an affidavit or declaration under penalty of perjury that the discovery is not in connection with an out-of-state proceeding relating to any legally protected health care activity. </a:t>
            </a:r>
          </a:p>
          <a:p>
            <a:r>
              <a:rPr lang="en-US" dirty="0">
                <a:effectLst/>
                <a:latin typeface="Times New Roman" panose="02020603050405020304" pitchFamily="18" charset="0"/>
              </a:rPr>
              <a:t>36) Provides that for purposes CalWORKs ineligibility, an individual is not considered fleeing to avoid prosecution if the felony offense with which the person is charged or convicted is as a result of performing, receiving, supporting, or aiding in the performance or receipt of an abortion, contraception, reproductive care, or gender-affirming care if the abortion, contraception, reproductive care, or gender-affirming care is lawful under the laws of this state, regardless of the recipient’s location. </a:t>
            </a:r>
          </a:p>
          <a:p>
            <a:r>
              <a:rPr lang="en-US" dirty="0">
                <a:effectLst/>
                <a:latin typeface="Times New Roman" panose="02020603050405020304" pitchFamily="18" charset="0"/>
              </a:rPr>
              <a:t>37) Specifies that an individual shall be determined to be fleeing to avoid prosecution, or custody and confinement after conviction, if a federal, state, or local law enforcement officer, acting in an official capacity, presents and outstanding felony arrest warrant containing one or more of the specified National Crime Information Center Offense Classification Codes. </a:t>
            </a:r>
          </a:p>
          <a:p>
            <a:r>
              <a:rPr lang="en-US" dirty="0">
                <a:effectLst/>
                <a:latin typeface="Times New Roman" panose="02020603050405020304" pitchFamily="18" charset="0"/>
              </a:rPr>
              <a:t>38) Repeals Health and Safety Code section 123450. </a:t>
            </a:r>
          </a:p>
          <a:p>
            <a:r>
              <a:rPr lang="en-US" dirty="0">
                <a:effectLst/>
                <a:latin typeface="Times New Roman" panose="02020603050405020304" pitchFamily="18" charset="0"/>
              </a:rPr>
              <a:t>39) Replaces the term “unborn person” to “unborn beneficiary” in various sections of the Probate Code. </a:t>
            </a:r>
          </a:p>
          <a:p>
            <a:r>
              <a:rPr lang="en-US" dirty="0">
                <a:effectLst/>
                <a:latin typeface="Times New Roman" panose="02020603050405020304" pitchFamily="18" charset="0"/>
              </a:rPr>
              <a:t>40) Contains a severability clause.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455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026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Samia</a:t>
            </a:r>
            <a:r>
              <a:rPr lang="en-US" dirty="0"/>
              <a:t>, Samantha, and </a:t>
            </a:r>
            <a:r>
              <a:rPr lang="en-US" dirty="0" err="1"/>
              <a:t>Samarah</a:t>
            </a:r>
            <a:r>
              <a:rPr lang="en-US" dirty="0"/>
              <a:t> Gutierrez</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302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Samia</a:t>
            </a:r>
            <a:r>
              <a:rPr lang="en-US" dirty="0"/>
              <a:t>, Samantha, and </a:t>
            </a:r>
            <a:r>
              <a:rPr lang="en-US" dirty="0" err="1"/>
              <a:t>Samarah</a:t>
            </a:r>
            <a:r>
              <a:rPr lang="en-US" dirty="0"/>
              <a:t> Gutierrez</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3020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Samia</a:t>
            </a:r>
            <a:r>
              <a:rPr lang="en-US" dirty="0"/>
              <a:t>, Samantha, and </a:t>
            </a:r>
            <a:r>
              <a:rPr lang="en-US" dirty="0" err="1"/>
              <a:t>Samarah</a:t>
            </a:r>
            <a:r>
              <a:rPr lang="en-US" dirty="0"/>
              <a:t> Gutierrez</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5630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362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690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u="sng" dirty="0">
                <a:hlinkClick r:id="rId3"/>
              </a:rPr>
              <a:t>https://native-land.ca/</a:t>
            </a:r>
            <a:r>
              <a:rPr lang="en-US" sz="1300" dirty="0"/>
              <a:t> or </a:t>
            </a:r>
            <a:r>
              <a:rPr lang="en-US" b="1" i="0" dirty="0">
                <a:solidFill>
                  <a:srgbClr val="202124"/>
                </a:solidFill>
                <a:effectLst/>
                <a:latin typeface="Roboto" panose="02000000000000000000" pitchFamily="2" charset="0"/>
              </a:rPr>
              <a:t>(907) 312-5085</a:t>
            </a:r>
            <a:endParaRPr lang="en-US" sz="1300" b="1" dirty="0">
              <a:solidFill>
                <a:srgbClr val="8582BC">
                  <a:lumMod val="50000"/>
                </a:srgbClr>
              </a:solidFill>
              <a:latin typeface="Arial" panose="020B0604020202020204" pitchFamily="34" charset="0"/>
              <a:cs typeface="Arial" panose="020B0604020202020204" pitchFamily="34" charset="0"/>
            </a:endParaRPr>
          </a:p>
          <a:p>
            <a:pPr marL="181240" indent="-181240" defTabSz="966612">
              <a:buFont typeface="Arial" panose="020B0604020202020204" pitchFamily="34" charset="0"/>
              <a:buChar char="•"/>
              <a:defRPr/>
            </a:pPr>
            <a:r>
              <a:rPr lang="en-US" sz="1300" dirty="0"/>
              <a:t>Acknowledging the land is an indigenous protocol and the practice establishes a respectful routine and habit of supporting these Nations and prioritizing decolonization. </a:t>
            </a:r>
          </a:p>
          <a:p>
            <a:pPr marL="181240" indent="-181240" defTabSz="966612">
              <a:buFont typeface="Arial" panose="020B0604020202020204" pitchFamily="34" charset="0"/>
              <a:buChar char="•"/>
              <a:defRPr/>
            </a:pPr>
            <a:r>
              <a:rPr lang="en-US" sz="1300" dirty="0"/>
              <a:t>To recognize the land is an expression of gratitude and appreciation to those whose homelands we reside on and a recognition of the original people who have been living and working on this land since the beginning and continue to do so today. </a:t>
            </a:r>
          </a:p>
          <a:p>
            <a:pPr marL="181240" indent="-181240" defTabSz="966612">
              <a:buFont typeface="Arial" panose="020B0604020202020204" pitchFamily="34" charset="0"/>
              <a:buChar char="•"/>
              <a:defRPr/>
            </a:pPr>
            <a:r>
              <a:rPr lang="en-US" sz="1300" dirty="0"/>
              <a:t>It’s imperative that we are really intentional about incorporating the behavior into our “Normal”. The REAL work is in-between these larger activities.</a:t>
            </a:r>
          </a:p>
          <a:p>
            <a:pPr marL="181240" indent="-181240" defTabSz="966612">
              <a:buFont typeface="Arial" panose="020B0604020202020204" pitchFamily="34" charset="0"/>
              <a:buChar char="•"/>
              <a:defRPr/>
            </a:pPr>
            <a:r>
              <a:rPr lang="en-US" dirty="0"/>
              <a:t>This</a:t>
            </a:r>
            <a:r>
              <a:rPr lang="en-US" baseline="0" dirty="0"/>
              <a:t> is not just the work of Native Peoples and we invite each and every person to be mindful and acknowledge the land.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28342-7312-4CA0-A389-6A5F5E04F8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6173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36985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9834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6389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2630C-95A3-4E37-9243-AB47422C75A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6432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endParaRPr lang="en-US" dirty="0"/>
          </a:p>
        </p:txBody>
      </p:sp>
      <p:sp>
        <p:nvSpPr>
          <p:cNvPr id="4" name="Slide Number Placeholder 3"/>
          <p:cNvSpPr>
            <a:spLocks noGrp="1"/>
          </p:cNvSpPr>
          <p:nvPr>
            <p:ph type="sldNum" sz="quarter" idx="10"/>
          </p:nvPr>
        </p:nvSpPr>
        <p:spPr/>
        <p:txBody>
          <a:bodyPr/>
          <a:lstStyle/>
          <a:p>
            <a:fld id="{5AE28342-7312-4CA0-A389-6A5F5E04F8CF}" type="slidenum">
              <a:rPr lang="en-US" smtClean="0"/>
              <a:t>26</a:t>
            </a:fld>
            <a:endParaRPr lang="en-US" dirty="0"/>
          </a:p>
        </p:txBody>
      </p:sp>
    </p:spTree>
    <p:extLst>
      <p:ext uri="{BB962C8B-B14F-4D97-AF65-F5344CB8AC3E}">
        <p14:creationId xmlns:p14="http://schemas.microsoft.com/office/powerpoint/2010/main" val="33296291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endParaRPr lang="en-US" dirty="0"/>
          </a:p>
        </p:txBody>
      </p:sp>
      <p:sp>
        <p:nvSpPr>
          <p:cNvPr id="4" name="Slide Number Placeholder 3"/>
          <p:cNvSpPr>
            <a:spLocks noGrp="1"/>
          </p:cNvSpPr>
          <p:nvPr>
            <p:ph type="sldNum" sz="quarter" idx="10"/>
          </p:nvPr>
        </p:nvSpPr>
        <p:spPr/>
        <p:txBody>
          <a:bodyPr/>
          <a:lstStyle/>
          <a:p>
            <a:fld id="{5AE28342-7312-4CA0-A389-6A5F5E04F8CF}" type="slidenum">
              <a:rPr lang="en-US" smtClean="0"/>
              <a:t>28</a:t>
            </a:fld>
            <a:endParaRPr lang="en-US" dirty="0"/>
          </a:p>
        </p:txBody>
      </p:sp>
    </p:spTree>
    <p:extLst>
      <p:ext uri="{BB962C8B-B14F-4D97-AF65-F5344CB8AC3E}">
        <p14:creationId xmlns:p14="http://schemas.microsoft.com/office/powerpoint/2010/main" val="20458729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endParaRPr lang="en-US" dirty="0"/>
          </a:p>
        </p:txBody>
      </p:sp>
      <p:sp>
        <p:nvSpPr>
          <p:cNvPr id="4" name="Slide Number Placeholder 3"/>
          <p:cNvSpPr>
            <a:spLocks noGrp="1"/>
          </p:cNvSpPr>
          <p:nvPr>
            <p:ph type="sldNum" sz="quarter" idx="10"/>
          </p:nvPr>
        </p:nvSpPr>
        <p:spPr/>
        <p:txBody>
          <a:bodyPr/>
          <a:lstStyle/>
          <a:p>
            <a:fld id="{5AE28342-7312-4CA0-A389-6A5F5E04F8CF}" type="slidenum">
              <a:rPr lang="en-US" smtClean="0"/>
              <a:t>30</a:t>
            </a:fld>
            <a:endParaRPr lang="en-US" dirty="0"/>
          </a:p>
        </p:txBody>
      </p:sp>
    </p:spTree>
    <p:extLst>
      <p:ext uri="{BB962C8B-B14F-4D97-AF65-F5344CB8AC3E}">
        <p14:creationId xmlns:p14="http://schemas.microsoft.com/office/powerpoint/2010/main" val="1107530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endParaRPr lang="en-US" dirty="0"/>
          </a:p>
        </p:txBody>
      </p:sp>
      <p:sp>
        <p:nvSpPr>
          <p:cNvPr id="4" name="Slide Number Placeholder 3"/>
          <p:cNvSpPr>
            <a:spLocks noGrp="1"/>
          </p:cNvSpPr>
          <p:nvPr>
            <p:ph type="sldNum" sz="quarter" idx="10"/>
          </p:nvPr>
        </p:nvSpPr>
        <p:spPr/>
        <p:txBody>
          <a:bodyPr/>
          <a:lstStyle/>
          <a:p>
            <a:fld id="{5AE28342-7312-4CA0-A389-6A5F5E04F8CF}" type="slidenum">
              <a:rPr lang="en-US" smtClean="0"/>
              <a:t>31</a:t>
            </a:fld>
            <a:endParaRPr lang="en-US" dirty="0"/>
          </a:p>
        </p:txBody>
      </p:sp>
    </p:spTree>
    <p:extLst>
      <p:ext uri="{BB962C8B-B14F-4D97-AF65-F5344CB8AC3E}">
        <p14:creationId xmlns:p14="http://schemas.microsoft.com/office/powerpoint/2010/main" val="41164931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endParaRPr lang="en-US" dirty="0"/>
          </a:p>
        </p:txBody>
      </p:sp>
      <p:sp>
        <p:nvSpPr>
          <p:cNvPr id="4" name="Slide Number Placeholder 3"/>
          <p:cNvSpPr>
            <a:spLocks noGrp="1"/>
          </p:cNvSpPr>
          <p:nvPr>
            <p:ph type="sldNum" sz="quarter" idx="10"/>
          </p:nvPr>
        </p:nvSpPr>
        <p:spPr/>
        <p:txBody>
          <a:bodyPr/>
          <a:lstStyle/>
          <a:p>
            <a:fld id="{5AE28342-7312-4CA0-A389-6A5F5E04F8CF}" type="slidenum">
              <a:rPr lang="en-US" smtClean="0"/>
              <a:t>32</a:t>
            </a:fld>
            <a:endParaRPr lang="en-US" dirty="0"/>
          </a:p>
        </p:txBody>
      </p:sp>
    </p:spTree>
    <p:extLst>
      <p:ext uri="{BB962C8B-B14F-4D97-AF65-F5344CB8AC3E}">
        <p14:creationId xmlns:p14="http://schemas.microsoft.com/office/powerpoint/2010/main" val="32482014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endParaRPr lang="en-US" dirty="0"/>
          </a:p>
        </p:txBody>
      </p:sp>
      <p:sp>
        <p:nvSpPr>
          <p:cNvPr id="4" name="Slide Number Placeholder 3"/>
          <p:cNvSpPr>
            <a:spLocks noGrp="1"/>
          </p:cNvSpPr>
          <p:nvPr>
            <p:ph type="sldNum" sz="quarter" idx="10"/>
          </p:nvPr>
        </p:nvSpPr>
        <p:spPr/>
        <p:txBody>
          <a:bodyPr/>
          <a:lstStyle/>
          <a:p>
            <a:fld id="{5AE28342-7312-4CA0-A389-6A5F5E04F8CF}" type="slidenum">
              <a:rPr lang="en-US" smtClean="0"/>
              <a:t>33</a:t>
            </a:fld>
            <a:endParaRPr lang="en-US" dirty="0"/>
          </a:p>
        </p:txBody>
      </p:sp>
    </p:spTree>
    <p:extLst>
      <p:ext uri="{BB962C8B-B14F-4D97-AF65-F5344CB8AC3E}">
        <p14:creationId xmlns:p14="http://schemas.microsoft.com/office/powerpoint/2010/main" val="25635547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E28342-7312-4CA0-A389-6A5F5E04F8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49533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endParaRPr lang="en-US" dirty="0"/>
          </a:p>
        </p:txBody>
      </p:sp>
      <p:sp>
        <p:nvSpPr>
          <p:cNvPr id="4" name="Slide Number Placeholder 3"/>
          <p:cNvSpPr>
            <a:spLocks noGrp="1"/>
          </p:cNvSpPr>
          <p:nvPr>
            <p:ph type="sldNum" sz="quarter" idx="10"/>
          </p:nvPr>
        </p:nvSpPr>
        <p:spPr/>
        <p:txBody>
          <a:bodyPr/>
          <a:lstStyle/>
          <a:p>
            <a:fld id="{5AE28342-7312-4CA0-A389-6A5F5E04F8CF}" type="slidenum">
              <a:rPr lang="en-US" smtClean="0"/>
              <a:t>34</a:t>
            </a:fld>
            <a:endParaRPr lang="en-US" dirty="0"/>
          </a:p>
        </p:txBody>
      </p:sp>
    </p:spTree>
    <p:extLst>
      <p:ext uri="{BB962C8B-B14F-4D97-AF65-F5344CB8AC3E}">
        <p14:creationId xmlns:p14="http://schemas.microsoft.com/office/powerpoint/2010/main" val="35627400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endParaRPr lang="en-US" dirty="0"/>
          </a:p>
        </p:txBody>
      </p:sp>
      <p:sp>
        <p:nvSpPr>
          <p:cNvPr id="4" name="Slide Number Placeholder 3"/>
          <p:cNvSpPr>
            <a:spLocks noGrp="1"/>
          </p:cNvSpPr>
          <p:nvPr>
            <p:ph type="sldNum" sz="quarter" idx="10"/>
          </p:nvPr>
        </p:nvSpPr>
        <p:spPr/>
        <p:txBody>
          <a:bodyPr/>
          <a:lstStyle/>
          <a:p>
            <a:fld id="{5AE28342-7312-4CA0-A389-6A5F5E04F8CF}" type="slidenum">
              <a:rPr lang="en-US" smtClean="0"/>
              <a:t>36</a:t>
            </a:fld>
            <a:endParaRPr lang="en-US" dirty="0"/>
          </a:p>
        </p:txBody>
      </p:sp>
    </p:spTree>
    <p:extLst>
      <p:ext uri="{BB962C8B-B14F-4D97-AF65-F5344CB8AC3E}">
        <p14:creationId xmlns:p14="http://schemas.microsoft.com/office/powerpoint/2010/main" val="37425691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endParaRPr lang="en-US" dirty="0"/>
          </a:p>
          <a:p>
            <a:pPr defTabSz="966612">
              <a:defRPr/>
            </a:pPr>
            <a:endParaRPr lang="en-US" dirty="0"/>
          </a:p>
        </p:txBody>
      </p:sp>
      <p:sp>
        <p:nvSpPr>
          <p:cNvPr id="4" name="Slide Number Placeholder 3"/>
          <p:cNvSpPr>
            <a:spLocks noGrp="1"/>
          </p:cNvSpPr>
          <p:nvPr>
            <p:ph type="sldNum" sz="quarter" idx="10"/>
          </p:nvPr>
        </p:nvSpPr>
        <p:spPr/>
        <p:txBody>
          <a:bodyPr/>
          <a:lstStyle/>
          <a:p>
            <a:fld id="{5AE28342-7312-4CA0-A389-6A5F5E04F8CF}" type="slidenum">
              <a:rPr lang="en-US" smtClean="0"/>
              <a:t>37</a:t>
            </a:fld>
            <a:endParaRPr lang="en-US" dirty="0"/>
          </a:p>
        </p:txBody>
      </p:sp>
    </p:spTree>
    <p:extLst>
      <p:ext uri="{BB962C8B-B14F-4D97-AF65-F5344CB8AC3E}">
        <p14:creationId xmlns:p14="http://schemas.microsoft.com/office/powerpoint/2010/main" val="535152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Designed to expand the number of available MH professionals given the current shortage. Proposed by LA DA’s Office.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9357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latin typeface="Times New Roman" panose="02020603050405020304" pitchFamily="18" charset="0"/>
              </a:rPr>
              <a:t>This bill: </a:t>
            </a:r>
          </a:p>
          <a:p>
            <a:r>
              <a:rPr lang="en-US" dirty="0">
                <a:effectLst/>
                <a:latin typeface="Times New Roman" panose="02020603050405020304" pitchFamily="18" charset="0"/>
              </a:rPr>
              <a:t>1) Finds and declares that establishing uniform statewide regulation of certain aspects of paid sick leave is a matter of statewide concern and is not a municipal affair, therefore, it applies to all cities, including charter cities. </a:t>
            </a:r>
          </a:p>
          <a:p>
            <a:r>
              <a:rPr lang="en-US" dirty="0">
                <a:effectLst/>
                <a:latin typeface="Times New Roman" panose="02020603050405020304" pitchFamily="18" charset="0"/>
              </a:rPr>
              <a:t>2) Increases the 24 hours or three days of paid sick leave required under existing law to 40 hours or five days and increases access to the time from the 120th day of employment to the 200th calendar day of employment. </a:t>
            </a:r>
          </a:p>
          <a:p>
            <a:r>
              <a:rPr lang="en-US" dirty="0">
                <a:effectLst/>
                <a:latin typeface="Times New Roman" panose="02020603050405020304" pitchFamily="18" charset="0"/>
              </a:rPr>
              <a:t>3) Modifies, under the Healthy Workplaces, Healthy Families Act of 2014, the right of an employer to use an alternate sick leave accrual method to require that an employee have no less than 24 hours of accrued sick leave or paid time off by the 120th calendar day of employment and 40 hours of accrued sick leave or paid time off by the 200th calendar day of employment or each calendar year, or in each 12-month period. </a:t>
            </a:r>
          </a:p>
          <a:p>
            <a:r>
              <a:rPr lang="en-US" dirty="0">
                <a:effectLst/>
                <a:latin typeface="Times New Roman" panose="02020603050405020304" pitchFamily="18" charset="0"/>
              </a:rPr>
              <a:t>4) Provides that an employer satisfies paid sick leave accrual requirements by providing not less than 24 hours or three days of paid sick leave that is available to the employee to use by the 120th calendar day of employment, and no less than 40 hours or five days of paid sick leave that is available to the employee to use by the completion of the employee's 200th calendar day of employment. </a:t>
            </a:r>
          </a:p>
          <a:p>
            <a:r>
              <a:rPr lang="en-US" dirty="0">
                <a:effectLst/>
                <a:latin typeface="Times New Roman" panose="02020603050405020304" pitchFamily="18" charset="0"/>
              </a:rPr>
              <a:t>5) Specifies that an employer is under no obligation to allow an employee’s total accrual of paid sick leave to exceed 80 hours or 10 days, provided certain conditions are met. </a:t>
            </a:r>
          </a:p>
          <a:p>
            <a:r>
              <a:rPr lang="en-US" dirty="0">
                <a:effectLst/>
                <a:latin typeface="Times New Roman" panose="02020603050405020304" pitchFamily="18" charset="0"/>
              </a:rPr>
              <a:t>6) Specifies that the term “full amount of leave” means five days or 40 hours. </a:t>
            </a:r>
          </a:p>
          <a:p>
            <a:r>
              <a:rPr lang="en-US" dirty="0">
                <a:effectLst/>
                <a:latin typeface="Times New Roman" panose="02020603050405020304" pitchFamily="18" charset="0"/>
              </a:rPr>
              <a:t>7) Amends the schedule for in-home supportive services providers to increase their sick leave accrual maximum to 40 hours or five days in each year of employment, calendar year, or 12-month period beginning January 1, 2024. </a:t>
            </a:r>
          </a:p>
          <a:p>
            <a:r>
              <a:rPr lang="en-US" dirty="0">
                <a:effectLst/>
                <a:latin typeface="Times New Roman" panose="02020603050405020304" pitchFamily="18" charset="0"/>
              </a:rPr>
              <a:t>8) Raises the employer’s authorized limitation on the employee’s use of carryover sick leave to 112 hours or 14 days. </a:t>
            </a:r>
          </a:p>
          <a:p>
            <a:r>
              <a:rPr lang="en-US" dirty="0">
                <a:effectLst/>
                <a:latin typeface="Times New Roman" panose="02020603050405020304" pitchFamily="18" charset="0"/>
              </a:rPr>
              <a:t>9) Provides that specified provisions of this bill preempt any local ordinance to the contrary, including provisions relating to in-home supportive services providers, the calculation of paid sick leave, advance notification, payment, the purposes for which paid sick leave must be provided, employer recordkeeping, and employee documentation. </a:t>
            </a:r>
          </a:p>
          <a:p>
            <a:r>
              <a:rPr lang="en-US" dirty="0">
                <a:effectLst/>
                <a:latin typeface="Times New Roman" panose="02020603050405020304" pitchFamily="18" charset="0"/>
              </a:rPr>
              <a:t>10) Extends procedural and anti-retaliation provisions in existing paid sick leave law to employees covered by a valid collective bargaining agreement that is exempt, if they meet specified criteria, from other provisions of the paid sick leave law.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0224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latin typeface="Times New Roman" panose="02020603050405020304" pitchFamily="18" charset="0"/>
              </a:rPr>
            </a:br>
            <a:r>
              <a:rPr lang="en-US" dirty="0">
                <a:effectLst/>
                <a:latin typeface="Times New Roman" panose="02020603050405020304" pitchFamily="18" charset="0"/>
              </a:rPr>
              <a:t>FVLC is quoted in the Arguments in Support!</a:t>
            </a:r>
          </a:p>
          <a:p>
            <a:endParaRPr lang="en-US" dirty="0">
              <a:effectLst/>
              <a:latin typeface="Times New Roman" panose="02020603050405020304" pitchFamily="18" charset="0"/>
            </a:endParaRPr>
          </a:p>
          <a:p>
            <a:r>
              <a:rPr lang="en-US" dirty="0">
                <a:effectLst/>
                <a:latin typeface="Times New Roman" panose="02020603050405020304" pitchFamily="18" charset="0"/>
              </a:rPr>
              <a:t>11% of the gross receipts from the retail sale of any firearm, firearm precursor part, or ammunition.  With some exemptions.</a:t>
            </a:r>
            <a:br>
              <a:rPr lang="en-US" dirty="0">
                <a:effectLst/>
                <a:latin typeface="Times New Roman" panose="02020603050405020304" pitchFamily="18" charset="0"/>
              </a:rPr>
            </a:br>
            <a:endParaRPr lang="en-US" dirty="0">
              <a:effectLst/>
              <a:latin typeface="Times New Roman" panose="02020603050405020304" pitchFamily="18" charset="0"/>
            </a:endParaRPr>
          </a:p>
          <a:p>
            <a:r>
              <a:rPr lang="en-US" dirty="0">
                <a:effectLst/>
                <a:latin typeface="Times New Roman" panose="02020603050405020304" pitchFamily="18" charset="0"/>
              </a:rPr>
              <a:t>Required moneys in the fund, upon appropriation by the legislature, to be annually allocated in the following order: </a:t>
            </a:r>
          </a:p>
          <a:p>
            <a:r>
              <a:rPr lang="en-US" dirty="0">
                <a:effectLst/>
                <a:latin typeface="Times New Roman" panose="02020603050405020304" pitchFamily="18" charset="0"/>
              </a:rPr>
              <a:t>a) The first $75 million available in the fund, or as much of that amount as is available, shall be annually allocated to the Board of State and Community Corrections (BSCC), or other successor agency designated by law as the administering agency for the California Violence Intervention and Prevention (</a:t>
            </a:r>
            <a:r>
              <a:rPr lang="en-US" dirty="0" err="1">
                <a:effectLst/>
                <a:latin typeface="Times New Roman" panose="02020603050405020304" pitchFamily="18" charset="0"/>
              </a:rPr>
              <a:t>CalVIP</a:t>
            </a:r>
            <a:r>
              <a:rPr lang="en-US" dirty="0">
                <a:effectLst/>
                <a:latin typeface="Times New Roman" panose="02020603050405020304" pitchFamily="18" charset="0"/>
              </a:rPr>
              <a:t>) Grant Program, to fund </a:t>
            </a:r>
            <a:r>
              <a:rPr lang="en-US" dirty="0" err="1">
                <a:effectLst/>
                <a:latin typeface="Times New Roman" panose="02020603050405020304" pitchFamily="18" charset="0"/>
              </a:rPr>
              <a:t>CalVIP</a:t>
            </a:r>
            <a:r>
              <a:rPr lang="en-US" dirty="0">
                <a:effectLst/>
                <a:latin typeface="Times New Roman" panose="02020603050405020304" pitchFamily="18" charset="0"/>
              </a:rPr>
              <a:t> Grants and administration and evaluations of </a:t>
            </a:r>
            <a:r>
              <a:rPr lang="en-US" dirty="0" err="1">
                <a:effectLst/>
                <a:latin typeface="Times New Roman" panose="02020603050405020304" pitchFamily="18" charset="0"/>
              </a:rPr>
              <a:t>CalVIP</a:t>
            </a:r>
            <a:r>
              <a:rPr lang="en-US" dirty="0">
                <a:effectLst/>
                <a:latin typeface="Times New Roman" panose="02020603050405020304" pitchFamily="18" charset="0"/>
              </a:rPr>
              <a:t>-supported programs. </a:t>
            </a:r>
          </a:p>
          <a:p>
            <a:r>
              <a:rPr lang="en-US" dirty="0">
                <a:effectLst/>
                <a:latin typeface="Times New Roman" panose="02020603050405020304" pitchFamily="18" charset="0"/>
              </a:rPr>
              <a:t>b) The next $50 million available in the fund, or as much of that amount as is available, if any, shall be annually allocated to the State Department of Education to fund school mental health and behavioral services and school safety measures, and for physical security safety assessments. </a:t>
            </a:r>
          </a:p>
          <a:p>
            <a:r>
              <a:rPr lang="en-US" dirty="0">
                <a:effectLst/>
                <a:latin typeface="Times New Roman" panose="02020603050405020304" pitchFamily="18" charset="0"/>
              </a:rPr>
              <a:t>c) The next $15 million available in the fund, or as much of that amount as is available, if any, shall be annually allocated to the Judicial Council to support a court-based firearm relinquishment grant program to ensure the consistent and safe removal of firearms from individuals who become prohibited from owning or possessing firearms and ammunition pursuant to court order, including, but not limited to, domestic violence restraining orders, gun violence restraining orders, civil harassment restraining orders, and workplace violence restraining orders. </a:t>
            </a:r>
          </a:p>
          <a:p>
            <a:r>
              <a:rPr lang="en-US" dirty="0">
                <a:effectLst/>
                <a:latin typeface="Times New Roman" panose="02020603050405020304" pitchFamily="18" charset="0"/>
              </a:rPr>
              <a:t>d) The next $15 million available in the fund, or as much of that amount as is available, if any, shall be annually allocated to DOJ for a justice for victims of gun violence program to support evidence-based activities to equitably improve investigations and clearance rates in firearm homicide and firearm assault investigations in communities disproportionately impacted by firearm homicides and firearm assaults. </a:t>
            </a:r>
          </a:p>
          <a:p>
            <a:r>
              <a:rPr lang="en-US" dirty="0">
                <a:effectLst/>
                <a:latin typeface="Times New Roman" panose="02020603050405020304" pitchFamily="18" charset="0"/>
              </a:rPr>
              <a:t>e) The next $2.5 million available in the fund per year, or as much of that amount as is available, if any, shall be annually allocated to the DOJ to support activities to inform firearm and ammunition purchasers and firearm owners about gun safety laws and responsibilities, such as safe firearm storage, and to promote implementation and coordination of gun violence prevention efforts, as specified. </a:t>
            </a:r>
          </a:p>
          <a:p>
            <a:r>
              <a:rPr lang="en-US" dirty="0">
                <a:effectLst/>
                <a:latin typeface="Times New Roman" panose="02020603050405020304" pitchFamily="18" charset="0"/>
              </a:rPr>
              <a:t>f) The next $2.5 million available in the fund, or as much of that amount as is available, if any, shall be annually allocated to the Office of Emergency Services to provide counseling and trauma-informed support services to direct and secondary victims of mass shootings and other gun homicides and to individuals who have experienced chronic exposure to community gun violence. </a:t>
            </a:r>
          </a:p>
          <a:p>
            <a:r>
              <a:rPr lang="en-US" dirty="0">
                <a:effectLst/>
                <a:latin typeface="Times New Roman" panose="02020603050405020304" pitchFamily="18" charset="0"/>
              </a:rPr>
              <a:t>g) The next $1 million available in the fund, or as much of that amount as is available, if any, shall be allocated to the University of California, Davis, California Firearm Violence Research Center, if those funds are accepted by the Regents of the University of California, for a one-time grant for gun violence research and initiatives to educate health care providers and other stakeholders about clinical tools and other interventions for preventing firearm suicide and injury. This allocation may, if sufficient funds are not available, be made over the course of more than one budget year; however, the total amount allocated across all years shall not exceed one million dollars. </a:t>
            </a:r>
          </a:p>
          <a:p>
            <a:r>
              <a:rPr lang="en-US" dirty="0">
                <a:effectLst/>
                <a:latin typeface="Times New Roman" panose="02020603050405020304" pitchFamily="18" charset="0"/>
              </a:rPr>
              <a:t>a) Any remaining moneys available in the fund each year after the allocations shall be allocated to fund and support activities and programs focused on preventing gun violence, supporting victims of gun violence, and otherwise remediating the harmful effects of gun violence.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3867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dirty="0">
                <a:effectLst/>
                <a:latin typeface="Times New Roman" panose="02020603050405020304" pitchFamily="18" charset="0"/>
              </a:rPr>
            </a:br>
            <a:endParaRPr lang="en-US" dirty="0">
              <a:effectLst/>
              <a:latin typeface="Times New Roman" panose="02020603050405020304" pitchFamily="18" charset="0"/>
            </a:endParaRPr>
          </a:p>
          <a:p>
            <a:r>
              <a:rPr lang="en-US" dirty="0">
                <a:effectLst/>
                <a:latin typeface="Times New Roman" panose="02020603050405020304" pitchFamily="18" charset="0"/>
              </a:rPr>
              <a:t> Existing law requires a law enforcement officer who is present at the scene of reported domestic violence incident to serve any lawful protective orders, upon the request of the petitioner, whether or not the respondent has been taken into custody.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imes New Roman" panose="02020603050405020304" pitchFamily="18" charset="0"/>
              </a:rPr>
              <a:t>Family Code Section 6383 details the process for when a temporary restraining order or emergency protective order is issued by a court and provided to a law enforcement officer for the officer to serve at the scene of a domestic violence incident. However, advocates for victims of domestic violence often report that when a protected party requests that law enforcement serve the order, some agencies refer victims to another law enforcement agency elsewhere. Victims are then forced to locate and drive to a subsequent local law enforcement agency and attempt to get them to serve the protective order and remove the firearms from the perpetrator. This is not ideal as it puts victims at further risk and undermines the goals of current law to quickly remove firearms from prohibited persons. </a:t>
            </a:r>
          </a:p>
          <a:p>
            <a:r>
              <a:rPr lang="en-US" dirty="0">
                <a:effectLst/>
                <a:latin typeface="Times New Roman" panose="02020603050405020304" pitchFamily="18" charset="0"/>
              </a:rPr>
              <a:t> </a:t>
            </a:r>
          </a:p>
          <a:p>
            <a:r>
              <a:rPr lang="en-US" dirty="0">
                <a:effectLst/>
                <a:latin typeface="Times New Roman" panose="02020603050405020304" pitchFamily="18" charset="0"/>
              </a:rPr>
              <a:t>Clarifies that a peace officer must take temporary custody of any firearm or other deadly weapon in plain sight or discovered pursuant to a lawful search as necessary for the protection of the peace officers or other persons present in any of the following circumstances: </a:t>
            </a:r>
          </a:p>
          <a:p>
            <a:r>
              <a:rPr lang="en-US" dirty="0">
                <a:effectLst/>
                <a:latin typeface="Times New Roman" panose="02020603050405020304" pitchFamily="18" charset="0"/>
              </a:rPr>
              <a:t>a) The peace officer is at the scene of a domestic violence incident involving a threat to human life or a physical assault. </a:t>
            </a:r>
          </a:p>
          <a:p>
            <a:r>
              <a:rPr lang="en-US" dirty="0">
                <a:effectLst/>
                <a:latin typeface="Times New Roman" panose="02020603050405020304" pitchFamily="18" charset="0"/>
              </a:rPr>
              <a:t>b) The peace officer is serving a domestic violence protective order. </a:t>
            </a:r>
          </a:p>
          <a:p>
            <a:r>
              <a:rPr lang="en-US" dirty="0">
                <a:effectLst/>
                <a:latin typeface="Times New Roman" panose="02020603050405020304" pitchFamily="18" charset="0"/>
              </a:rPr>
              <a:t>c) The peace officer is serving a gun violence restraining order.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95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Supreme Court case – </a:t>
            </a:r>
            <a:r>
              <a:rPr lang="en-US" dirty="0">
                <a:effectLst/>
                <a:latin typeface="Helvetica" pitchFamily="2" charset="0"/>
              </a:rPr>
              <a:t>New York Rifle and Pistol Association v. </a:t>
            </a:r>
            <a:r>
              <a:rPr lang="en-US" dirty="0" err="1">
                <a:effectLst/>
                <a:latin typeface="Helvetica" pitchFamily="2" charset="0"/>
              </a:rPr>
              <a:t>Bruen</a:t>
            </a:r>
            <a:r>
              <a:rPr lang="en-US" dirty="0">
                <a:effectLst/>
                <a:latin typeface="Helvetica" pitchFamily="2"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imes New Roman" panose="02020603050405020304" pitchFamily="18" charset="0"/>
              </a:rPr>
              <a:t>changed the way states assess who may carry a concealed weapon in public, but it did not remove the ability of states to address this critical issue. In fact, it provided a roadmap for doing so. </a:t>
            </a:r>
            <a:r>
              <a:rPr lang="en-US" i="1" dirty="0" err="1">
                <a:effectLst/>
                <a:latin typeface="Times New Roman" panose="02020603050405020304" pitchFamily="18" charset="0"/>
              </a:rPr>
              <a:t>Bruen</a:t>
            </a:r>
            <a:r>
              <a:rPr lang="en-US" i="1" dirty="0">
                <a:effectLst/>
                <a:latin typeface="Times New Roman" panose="02020603050405020304" pitchFamily="18" charset="0"/>
              </a:rPr>
              <a:t> </a:t>
            </a:r>
            <a:r>
              <a:rPr lang="en-US" dirty="0">
                <a:effectLst/>
                <a:latin typeface="Times New Roman" panose="02020603050405020304" pitchFamily="18" charset="0"/>
              </a:rPr>
              <a:t>affirmed the ability of states to keep firearms out of the hands of dangerous individuals and out of certain sensitive places. With SB 2, California does just that. It provides objective, reasonable guidance that prevents CCW permits from being issued to dangerous individuals and provides a list of places where weapons may not be carried. These “sensitive places” range from areas where other rights are exercised—like the voting booth—to areas where sensitive people gather—like parks and playgrounds. California is proud of its record on gun safety and will not stop working to improve our laws to protect the public."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imes New Roman" panose="02020603050405020304" pitchFamily="18" charset="0"/>
              </a:rPr>
              <a:t>“disqualified person,” which means, among other criteria, that the applicant has not been charged with or convicted of specific offenses, has not engaged in the reckless use or display of a firearm, is not abusing controlled substances, has not experienced the loss or theft of multiple firearms, as specified, and is not reasonably likely to be a danger to themselves, others or the community at large.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Times New Roman" panose="02020603050405020304" pitchFamily="18" charset="0"/>
              </a:rPr>
              <a:t>Sensitive places - The bill lists 26 specific places, as well as any other place prohibited by local, state or federal law. Those places include: all daycare and school grounds, college campuses, government and judicial buildings, medical facilities, public parks and playgrounds, correctional institutions, public transit, public demonstrations and gatherings, athletic and professional sporting facilities, public libraries, amusement parks, zoos and museums, places of worship, banks, polling places, gambling establishments, and any place where alcohol is sold.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Helvetica" pitchFamily="2" charset="0"/>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955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Itemized budget and supporting documentation is required </a:t>
            </a:r>
          </a:p>
          <a:p>
            <a:r>
              <a:rPr lang="en-US" dirty="0"/>
              <a:t>Need to deposit advance into </a:t>
            </a:r>
            <a:br>
              <a:rPr lang="en-US" dirty="0">
                <a:effectLst/>
                <a:latin typeface="Times New Roman" panose="02020603050405020304" pitchFamily="18" charset="0"/>
              </a:rPr>
            </a:br>
            <a:endParaRPr lang="en-US" dirty="0">
              <a:effectLst/>
              <a:latin typeface="Times New Roman" panose="02020603050405020304" pitchFamily="18" charset="0"/>
            </a:endParaRPr>
          </a:p>
          <a:p>
            <a:r>
              <a:rPr lang="en-US" dirty="0">
                <a:effectLst/>
                <a:latin typeface="Times New Roman" panose="02020603050405020304" pitchFamily="18" charset="0"/>
              </a:rPr>
              <a:t>federally insured account of the recipient entity that provides the ability to track interest earned and withdrawals, as specified.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A78DB-95FF-47D8-9906-DEEEF9990F4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78301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cap="small" baseline="0">
                <a:latin typeface="Frutiger LT Std 55 Roman" pitchFamily="34" charset="0"/>
              </a:defRPr>
            </a:lvl1pPr>
          </a:lstStyle>
          <a:p>
            <a:r>
              <a:rPr lang="en-US" dirty="0"/>
              <a:t>Click to edit Master title style</a:t>
            </a:r>
          </a:p>
        </p:txBody>
      </p:sp>
      <p:sp>
        <p:nvSpPr>
          <p:cNvPr id="3" name="Subtitle 2"/>
          <p:cNvSpPr>
            <a:spLocks noGrp="1"/>
          </p:cNvSpPr>
          <p:nvPr>
            <p:ph type="subTitle" idx="1"/>
          </p:nvPr>
        </p:nvSpPr>
        <p:spPr bwMode="gray">
          <a:xfrm>
            <a:off x="1154955" y="4777380"/>
            <a:ext cx="8825658" cy="861420"/>
          </a:xfrm>
        </p:spPr>
        <p:txBody>
          <a:bodyPr anchor="t">
            <a:normAutofit/>
          </a:bodyPr>
          <a:lstStyle>
            <a:lvl1pPr marL="0" indent="0" algn="l">
              <a:buNone/>
              <a:defRPr sz="3600" i="1" cap="none" baseline="0">
                <a:solidFill>
                  <a:schemeClr val="accent1">
                    <a:lumMod val="60000"/>
                    <a:lumOff val="40000"/>
                  </a:schemeClr>
                </a:solidFill>
                <a:latin typeface="Frutiger LT Std 57 Cn"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B413EB47-8156-41BF-A215-1F7477772A34}" type="datetime1">
              <a:rPr lang="en-US" smtClean="0">
                <a:solidFill>
                  <a:prstClr val="white">
                    <a:alpha val="60000"/>
                  </a:prstClr>
                </a:solidFill>
              </a:rPr>
              <a:pPr/>
              <a:t>1/16/24</a:t>
            </a:fld>
            <a:endParaRPr lang="en-US" dirty="0">
              <a:solidFill>
                <a:prstClr val="white">
                  <a:alpha val="60000"/>
                </a:prstClr>
              </a:solidFill>
            </a:endParaRP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r>
              <a:rPr lang="en-US" dirty="0">
                <a:solidFill>
                  <a:prstClr val="white">
                    <a:alpha val="60000"/>
                  </a:prstClr>
                </a:solidFill>
              </a:rPr>
              <a:t>
              </a:t>
            </a: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2791313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1" cap="small" baseline="0"/>
            </a:lvl1pPr>
          </a:lstStyle>
          <a:p>
            <a:r>
              <a:rPr lang="en-US" dirty="0"/>
              <a:t>Click to edit Master title style</a:t>
            </a:r>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600" i="1">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9569629-9C8F-4CE6-9DEC-2996DFE3D29F}" type="datetime1">
              <a:rPr lang="en-US" smtClean="0">
                <a:solidFill>
                  <a:srgbClr val="BCBEC0"/>
                </a:solidFill>
              </a:rPr>
              <a:pPr/>
              <a:t>1/16/24</a:t>
            </a:fld>
            <a:endParaRPr lang="en-US" dirty="0">
              <a:solidFill>
                <a:srgbClr val="BCBEC0"/>
              </a:solidFill>
            </a:endParaRPr>
          </a:p>
        </p:txBody>
      </p:sp>
      <p:sp>
        <p:nvSpPr>
          <p:cNvPr id="6" name="Footer Placeholder 5"/>
          <p:cNvSpPr>
            <a:spLocks noGrp="1"/>
          </p:cNvSpPr>
          <p:nvPr>
            <p:ph type="ftr" sz="quarter" idx="11"/>
          </p:nvPr>
        </p:nvSpPr>
        <p:spPr/>
        <p:txBody>
          <a:bodyPr/>
          <a:lstStyle/>
          <a:p>
            <a:r>
              <a:rPr lang="en-US" dirty="0">
                <a:solidFill>
                  <a:srgbClr val="BCBEC0"/>
                </a:solidFill>
              </a:rPr>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
        <p:nvSpPr>
          <p:cNvPr id="22" name="Footer Placeholder 4"/>
          <p:cNvSpPr txBox="1">
            <a:spLocks/>
          </p:cNvSpPr>
          <p:nvPr userDrawn="1"/>
        </p:nvSpPr>
        <p:spPr>
          <a:xfrm>
            <a:off x="561110" y="6391839"/>
            <a:ext cx="7587808" cy="291349"/>
          </a:xfrm>
          <a:prstGeom prst="rect">
            <a:avLst/>
          </a:prstGeom>
        </p:spPr>
        <p:txBody>
          <a:bodyPr vert="horz" lIns="91440" tIns="45720" rIns="91440" bIns="45720" rtlCol="0" anchor="ctr"/>
          <a:lstStyle>
            <a:defPPr>
              <a:defRPr lang="en-US"/>
            </a:defPPr>
            <a:lvl1pPr marL="0" algn="l" defTabSz="457200" rtl="0" eaLnBrk="1" latinLnBrk="0" hangingPunct="1">
              <a:defRPr sz="1000" b="1" i="1" kern="1200">
                <a:solidFill>
                  <a:schemeClr val="accent6"/>
                </a:solidFill>
                <a:latin typeface="Frutiger LT Std 57 Cn"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D53DD0"/>
                </a:solidFill>
              </a:rPr>
              <a:t>Altered content or that disseminated by anyone other than the Partnership may not be an accurate representation</a:t>
            </a:r>
          </a:p>
        </p:txBody>
      </p:sp>
    </p:spTree>
    <p:extLst>
      <p:ext uri="{BB962C8B-B14F-4D97-AF65-F5344CB8AC3E}">
        <p14:creationId xmlns:p14="http://schemas.microsoft.com/office/powerpoint/2010/main" val="2717086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dirty="0"/>
              <a:t>Click to edit Master title style</a:t>
            </a:r>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E2469CBD-C51E-454A-92C2-3A2BE841644C}" type="datetime1">
              <a:rPr lang="en-US" smtClean="0">
                <a:solidFill>
                  <a:srgbClr val="BCBEC0"/>
                </a:solidFill>
              </a:rPr>
              <a:pPr/>
              <a:t>1/16/24</a:t>
            </a:fld>
            <a:endParaRPr lang="en-US" dirty="0">
              <a:solidFill>
                <a:srgbClr val="BCBEC0"/>
              </a:solidFill>
            </a:endParaRPr>
          </a:p>
        </p:txBody>
      </p:sp>
      <p:sp>
        <p:nvSpPr>
          <p:cNvPr id="5" name="Footer Placeholder 4"/>
          <p:cNvSpPr>
            <a:spLocks noGrp="1"/>
          </p:cNvSpPr>
          <p:nvPr>
            <p:ph type="ftr" sz="quarter" idx="11"/>
          </p:nvPr>
        </p:nvSpPr>
        <p:spPr/>
        <p:txBody>
          <a:bodyPr/>
          <a:lstStyle/>
          <a:p>
            <a:r>
              <a:rPr lang="en-US" dirty="0">
                <a:solidFill>
                  <a:srgbClr val="BCBEC0"/>
                </a:solidFill>
              </a:rPr>
              <a:t>
              </a:t>
            </a: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
        <p:nvSpPr>
          <p:cNvPr id="20" name="Footer Placeholder 4"/>
          <p:cNvSpPr txBox="1">
            <a:spLocks/>
          </p:cNvSpPr>
          <p:nvPr userDrawn="1"/>
        </p:nvSpPr>
        <p:spPr>
          <a:xfrm>
            <a:off x="561110" y="6391839"/>
            <a:ext cx="7587808" cy="291349"/>
          </a:xfrm>
          <a:prstGeom prst="rect">
            <a:avLst/>
          </a:prstGeom>
        </p:spPr>
        <p:txBody>
          <a:bodyPr vert="horz" lIns="91440" tIns="45720" rIns="91440" bIns="45720" rtlCol="0" anchor="ctr"/>
          <a:lstStyle>
            <a:defPPr>
              <a:defRPr lang="en-US"/>
            </a:defPPr>
            <a:lvl1pPr marL="0" algn="l" defTabSz="457200" rtl="0" eaLnBrk="1" latinLnBrk="0" hangingPunct="1">
              <a:defRPr sz="1000" b="1" i="1" kern="1200">
                <a:solidFill>
                  <a:schemeClr val="accent6"/>
                </a:solidFill>
                <a:latin typeface="Frutiger LT Std 57 Cn"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D53DD0"/>
                </a:solidFill>
              </a:rPr>
              <a:t>Altered content or that disseminated by anyone other than the Partnership may not be an accurate representation</a:t>
            </a:r>
          </a:p>
        </p:txBody>
      </p:sp>
    </p:spTree>
    <p:extLst>
      <p:ext uri="{BB962C8B-B14F-4D97-AF65-F5344CB8AC3E}">
        <p14:creationId xmlns:p14="http://schemas.microsoft.com/office/powerpoint/2010/main" val="39554947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defTabSz="457200"/>
            <a:r>
              <a:rPr lang="en-US" sz="9600" dirty="0">
                <a:solidFill>
                  <a:srgbClr val="BCBEC0">
                    <a:lumMod val="60000"/>
                    <a:lumOff val="40000"/>
                  </a:srgbClr>
                </a:solidFil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defTabSz="457200"/>
            <a:r>
              <a:rPr lang="en-US" sz="9600" dirty="0">
                <a:solidFill>
                  <a:srgbClr val="BCBEC0">
                    <a:lumMod val="60000"/>
                    <a:lumOff val="40000"/>
                  </a:srgbClr>
                </a:solidFil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dirty="0"/>
              <a:t>Click to edit Master title style</a:t>
            </a:r>
          </a:p>
        </p:txBody>
      </p:sp>
      <p:sp>
        <p:nvSpPr>
          <p:cNvPr id="14" name="Text Placeholder 3"/>
          <p:cNvSpPr>
            <a:spLocks noGrp="1"/>
          </p:cNvSpPr>
          <p:nvPr>
            <p:ph type="body" sz="half" idx="13"/>
          </p:nvPr>
        </p:nvSpPr>
        <p:spPr bwMode="gray">
          <a:xfrm>
            <a:off x="1945945" y="3678766"/>
            <a:ext cx="7731219" cy="342174"/>
          </a:xfrm>
        </p:spPr>
        <p:txBody>
          <a:bodyPr anchor="t">
            <a:noAutofit/>
          </a:bodyPr>
          <a:lstStyle>
            <a:lvl1pPr marL="0" indent="0">
              <a:buNone/>
              <a:defRPr lang="en-US" sz="2400" b="0" i="1" kern="1200" cap="none" baseline="0" dirty="0">
                <a:solidFill>
                  <a:schemeClr val="accent1">
                    <a:lumMod val="60000"/>
                    <a:lumOff val="40000"/>
                  </a:schemeClr>
                </a:solidFill>
                <a:latin typeface="Frutiger LT Std 57 Cn" pitchFamily="34" charset="0"/>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B9FC2D39-C2E9-47AC-9868-360C81DD5C60}" type="datetime1">
              <a:rPr lang="en-US" smtClean="0">
                <a:solidFill>
                  <a:srgbClr val="BCBEC0"/>
                </a:solidFill>
              </a:rPr>
              <a:pPr/>
              <a:t>1/16/24</a:t>
            </a:fld>
            <a:endParaRPr lang="en-US" dirty="0">
              <a:solidFill>
                <a:srgbClr val="BCBEC0"/>
              </a:solidFill>
            </a:endParaRPr>
          </a:p>
        </p:txBody>
      </p:sp>
      <p:sp>
        <p:nvSpPr>
          <p:cNvPr id="5" name="Footer Placeholder 4"/>
          <p:cNvSpPr>
            <a:spLocks noGrp="1"/>
          </p:cNvSpPr>
          <p:nvPr>
            <p:ph type="ftr" sz="quarter" idx="11"/>
          </p:nvPr>
        </p:nvSpPr>
        <p:spPr/>
        <p:txBody>
          <a:bodyPr/>
          <a:lstStyle/>
          <a:p>
            <a:r>
              <a:rPr lang="en-US" dirty="0">
                <a:solidFill>
                  <a:srgbClr val="BCBEC0"/>
                </a:solidFill>
              </a:rPr>
              <a:t>
              </a:t>
            </a: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3829176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1154954" y="5024967"/>
            <a:ext cx="8825659" cy="860400"/>
          </a:xfrm>
        </p:spPr>
        <p:txBody>
          <a:bodyPr anchor="t">
            <a:normAutofit/>
          </a:bodyPr>
          <a:lstStyle>
            <a:lvl1pPr marL="0" indent="0" algn="l">
              <a:buNone/>
              <a:defRPr sz="28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6A4FCDDB-79FB-49D1-BC96-0CD94038B8C6}" type="datetime1">
              <a:rPr lang="en-US" smtClean="0">
                <a:solidFill>
                  <a:srgbClr val="BCBEC0"/>
                </a:solidFill>
              </a:rPr>
              <a:pPr/>
              <a:t>1/16/24</a:t>
            </a:fld>
            <a:endParaRPr lang="en-US" dirty="0">
              <a:solidFill>
                <a:srgbClr val="BCBEC0"/>
              </a:solidFill>
            </a:endParaRPr>
          </a:p>
        </p:txBody>
      </p:sp>
      <p:sp>
        <p:nvSpPr>
          <p:cNvPr id="5" name="Footer Placeholder 4"/>
          <p:cNvSpPr>
            <a:spLocks noGrp="1"/>
          </p:cNvSpPr>
          <p:nvPr>
            <p:ph type="ftr" sz="quarter" idx="11"/>
          </p:nvPr>
        </p:nvSpPr>
        <p:spPr/>
        <p:txBody>
          <a:bodyPr/>
          <a:lstStyle/>
          <a:p>
            <a:r>
              <a:rPr lang="en-US" dirty="0">
                <a:solidFill>
                  <a:srgbClr val="BCBEC0"/>
                </a:solidFill>
              </a:rPr>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
        <p:nvSpPr>
          <p:cNvPr id="20" name="Footer Placeholder 4"/>
          <p:cNvSpPr txBox="1">
            <a:spLocks/>
          </p:cNvSpPr>
          <p:nvPr userDrawn="1"/>
        </p:nvSpPr>
        <p:spPr>
          <a:xfrm>
            <a:off x="561110" y="6391839"/>
            <a:ext cx="7587808" cy="291349"/>
          </a:xfrm>
          <a:prstGeom prst="rect">
            <a:avLst/>
          </a:prstGeom>
        </p:spPr>
        <p:txBody>
          <a:bodyPr vert="horz" lIns="91440" tIns="45720" rIns="91440" bIns="45720" rtlCol="0" anchor="ctr"/>
          <a:lstStyle>
            <a:defPPr>
              <a:defRPr lang="en-US"/>
            </a:defPPr>
            <a:lvl1pPr marL="0" algn="l" defTabSz="457200" rtl="0" eaLnBrk="1" latinLnBrk="0" hangingPunct="1">
              <a:defRPr sz="1000" b="1" i="1" kern="1200">
                <a:solidFill>
                  <a:schemeClr val="accent6"/>
                </a:solidFill>
                <a:latin typeface="Frutiger LT Std 57 Cn"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D53DD0"/>
                </a:solidFill>
              </a:rPr>
              <a:t>Altered content or that disseminated by anyone other than the Partnership may not be an accurate representation</a:t>
            </a:r>
          </a:p>
        </p:txBody>
      </p:sp>
    </p:spTree>
    <p:extLst>
      <p:ext uri="{BB962C8B-B14F-4D97-AF65-F5344CB8AC3E}">
        <p14:creationId xmlns:p14="http://schemas.microsoft.com/office/powerpoint/2010/main" val="25154831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2666E4A-1CFB-4AF0-9B97-A26184C743B4}" type="datetime1">
              <a:rPr lang="en-US" smtClean="0">
                <a:solidFill>
                  <a:srgbClr val="BCBEC0"/>
                </a:solidFill>
              </a:rPr>
              <a:pPr/>
              <a:t>1/16/24</a:t>
            </a:fld>
            <a:endParaRPr lang="en-US" dirty="0">
              <a:solidFill>
                <a:srgbClr val="BCBEC0"/>
              </a:solidFill>
            </a:endParaRPr>
          </a:p>
        </p:txBody>
      </p:sp>
      <p:sp>
        <p:nvSpPr>
          <p:cNvPr id="8" name="Footer Placeholder 7"/>
          <p:cNvSpPr>
            <a:spLocks noGrp="1"/>
          </p:cNvSpPr>
          <p:nvPr>
            <p:ph type="ftr" sz="quarter" idx="11"/>
          </p:nvPr>
        </p:nvSpPr>
        <p:spPr/>
        <p:txBody>
          <a:bodyPr/>
          <a:lstStyle/>
          <a:p>
            <a:r>
              <a:rPr lang="en-US" dirty="0">
                <a:solidFill>
                  <a:srgbClr val="BCBEC0"/>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245516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dirty="0"/>
              <a:t>Click to edit Master title style</a:t>
            </a:r>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7D2429C2-2EC9-4D93-B6C1-F991780885B7}" type="datetime1">
              <a:rPr lang="en-US" smtClean="0">
                <a:solidFill>
                  <a:srgbClr val="BCBEC0"/>
                </a:solidFill>
              </a:rPr>
              <a:pPr/>
              <a:t>1/16/24</a:t>
            </a:fld>
            <a:endParaRPr lang="en-US" dirty="0">
              <a:solidFill>
                <a:srgbClr val="BCBEC0"/>
              </a:solidFill>
            </a:endParaRPr>
          </a:p>
        </p:txBody>
      </p:sp>
      <p:sp>
        <p:nvSpPr>
          <p:cNvPr id="8" name="Footer Placeholder 7"/>
          <p:cNvSpPr>
            <a:spLocks noGrp="1"/>
          </p:cNvSpPr>
          <p:nvPr>
            <p:ph type="ftr" sz="quarter" idx="11"/>
          </p:nvPr>
        </p:nvSpPr>
        <p:spPr>
          <a:xfrm>
            <a:off x="561111" y="6391838"/>
            <a:ext cx="3644282" cy="304801"/>
          </a:xfrm>
        </p:spPr>
        <p:txBody>
          <a:bodyPr/>
          <a:lstStyle/>
          <a:p>
            <a:r>
              <a:rPr lang="en-US" dirty="0">
                <a:solidFill>
                  <a:srgbClr val="BCBEC0"/>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1319475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88A76292-276E-4284-A5FB-45580C3B403C}" type="datetime1">
              <a:rPr lang="en-US" smtClean="0">
                <a:solidFill>
                  <a:srgbClr val="BCBEC0"/>
                </a:solidFill>
              </a:rPr>
              <a:pPr/>
              <a:t>1/16/24</a:t>
            </a:fld>
            <a:endParaRPr lang="en-US" dirty="0">
              <a:solidFill>
                <a:srgbClr val="BCBEC0"/>
              </a:solidFill>
            </a:endParaRPr>
          </a:p>
        </p:txBody>
      </p:sp>
      <p:sp>
        <p:nvSpPr>
          <p:cNvPr id="5" name="Footer Placeholder 4"/>
          <p:cNvSpPr>
            <a:spLocks noGrp="1"/>
          </p:cNvSpPr>
          <p:nvPr>
            <p:ph type="ftr" sz="quarter" idx="11"/>
          </p:nvPr>
        </p:nvSpPr>
        <p:spPr/>
        <p:txBody>
          <a:bodyPr/>
          <a:lstStyle/>
          <a:p>
            <a:r>
              <a:rPr lang="en-US" dirty="0">
                <a:solidFill>
                  <a:srgbClr val="BCBEC0"/>
                </a:solidFill>
              </a:rPr>
              <a:t>
              </a:t>
            </a:r>
          </a:p>
        </p:txBody>
      </p:sp>
      <p:sp>
        <p:nvSpPr>
          <p:cNvPr id="6" name="Slide Number Placeholder 5"/>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08789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97E2F6A0-5D39-428D-884F-5E6EBCE34AB1}" type="datetime1">
              <a:rPr lang="en-US" smtClean="0">
                <a:solidFill>
                  <a:srgbClr val="BCBEC0"/>
                </a:solidFill>
              </a:rPr>
              <a:pPr/>
              <a:t>1/16/24</a:t>
            </a:fld>
            <a:endParaRPr lang="en-US" dirty="0">
              <a:solidFill>
                <a:srgbClr val="BCBEC0"/>
              </a:solidFill>
            </a:endParaRPr>
          </a:p>
        </p:txBody>
      </p:sp>
      <p:sp>
        <p:nvSpPr>
          <p:cNvPr id="5" name="Footer Placeholder 4"/>
          <p:cNvSpPr>
            <a:spLocks noGrp="1"/>
          </p:cNvSpPr>
          <p:nvPr>
            <p:ph type="ftr" sz="quarter" idx="11"/>
          </p:nvPr>
        </p:nvSpPr>
        <p:spPr/>
        <p:txBody>
          <a:bodyPr/>
          <a:lstStyle/>
          <a:p>
            <a:r>
              <a:rPr lang="en-US" dirty="0">
                <a:solidFill>
                  <a:srgbClr val="BCBEC0"/>
                </a:solidFill>
              </a:rPr>
              <a:t>
              </a:t>
            </a: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
        <p:nvSpPr>
          <p:cNvPr id="21" name="Footer Placeholder 4"/>
          <p:cNvSpPr txBox="1">
            <a:spLocks/>
          </p:cNvSpPr>
          <p:nvPr userDrawn="1"/>
        </p:nvSpPr>
        <p:spPr>
          <a:xfrm>
            <a:off x="561110" y="6391839"/>
            <a:ext cx="7587808" cy="291349"/>
          </a:xfrm>
          <a:prstGeom prst="rect">
            <a:avLst/>
          </a:prstGeom>
        </p:spPr>
        <p:txBody>
          <a:bodyPr vert="horz" lIns="91440" tIns="45720" rIns="91440" bIns="45720" rtlCol="0" anchor="ctr"/>
          <a:lstStyle>
            <a:defPPr>
              <a:defRPr lang="en-US"/>
            </a:defPPr>
            <a:lvl1pPr marL="0" algn="l" defTabSz="457200" rtl="0" eaLnBrk="1" latinLnBrk="0" hangingPunct="1">
              <a:defRPr sz="1000" b="1" i="1" kern="1200">
                <a:solidFill>
                  <a:schemeClr val="accent6"/>
                </a:solidFill>
                <a:latin typeface="Frutiger LT Std 57 Cn"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D53DD0"/>
                </a:solidFill>
              </a:rPr>
              <a:t>Altered content or that disseminated by anyone other than the Partnership may not be an accurate representation</a:t>
            </a:r>
          </a:p>
        </p:txBody>
      </p:sp>
    </p:spTree>
    <p:extLst>
      <p:ext uri="{BB962C8B-B14F-4D97-AF65-F5344CB8AC3E}">
        <p14:creationId xmlns:p14="http://schemas.microsoft.com/office/powerpoint/2010/main" val="28655582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D01143E-C872-4728-AED4-A2075D5E242D}"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2897013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01143E-C872-4728-AED4-A2075D5E242D}"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2009993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DA0BE75-F3E9-46B3-9A36-D89AB45D4F4D}" type="datetime1">
              <a:rPr lang="en-US" smtClean="0">
                <a:solidFill>
                  <a:srgbClr val="BCBEC0"/>
                </a:solidFill>
              </a:rPr>
              <a:pPr/>
              <a:t>1/16/24</a:t>
            </a:fld>
            <a:endParaRPr lang="en-US" dirty="0">
              <a:solidFill>
                <a:srgbClr val="BCBEC0"/>
              </a:solidFill>
            </a:endParaRPr>
          </a:p>
        </p:txBody>
      </p:sp>
      <p:sp>
        <p:nvSpPr>
          <p:cNvPr id="6" name="Slide Number Placeholder 5"/>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754284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D01143E-C872-4728-AED4-A2075D5E242D}"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16647590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D01143E-C872-4728-AED4-A2075D5E242D}"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1406269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D01143E-C872-4728-AED4-A2075D5E242D}" type="datetimeFigureOut">
              <a:rPr lang="en-US" smtClean="0"/>
              <a:t>1/16/24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28872072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D01143E-C872-4728-AED4-A2075D5E242D}" type="datetimeFigureOut">
              <a:rPr lang="en-US" smtClean="0"/>
              <a:t>1/16/24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37627927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1143E-C872-4728-AED4-A2075D5E242D}" type="datetimeFigureOut">
              <a:rPr lang="en-US" smtClean="0"/>
              <a:t>1/16/24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19601755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01143E-C872-4728-AED4-A2075D5E242D}"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12672658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D01143E-C872-4728-AED4-A2075D5E242D}" type="datetimeFigureOut">
              <a:rPr lang="en-US" smtClean="0"/>
              <a:t>1/16/24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1595501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01143E-C872-4728-AED4-A2075D5E242D}"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20353927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01143E-C872-4728-AED4-A2075D5E242D}" type="datetimeFigureOut">
              <a:rPr lang="en-US" smtClean="0"/>
              <a:t>1/16/24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61B1E8-AB60-4F73-914F-77FDAF628F76}" type="slidenum">
              <a:rPr lang="en-US" smtClean="0"/>
              <a:t>‹#›</a:t>
            </a:fld>
            <a:endParaRPr lang="en-US"/>
          </a:p>
        </p:txBody>
      </p:sp>
    </p:spTree>
    <p:extLst>
      <p:ext uri="{BB962C8B-B14F-4D97-AF65-F5344CB8AC3E}">
        <p14:creationId xmlns:p14="http://schemas.microsoft.com/office/powerpoint/2010/main" val="2294197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userDrawn="1"/>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1" cap="small" baseline="0"/>
            </a:lvl1pPr>
          </a:lstStyle>
          <a:p>
            <a:r>
              <a:rPr lang="en-US" dirty="0"/>
              <a:t>Click to edit Master title style</a:t>
            </a:r>
          </a:p>
        </p:txBody>
      </p:sp>
      <p:sp>
        <p:nvSpPr>
          <p:cNvPr id="3" name="Text Placeholder 2"/>
          <p:cNvSpPr>
            <a:spLocks noGrp="1"/>
          </p:cNvSpPr>
          <p:nvPr>
            <p:ph type="body" idx="1"/>
          </p:nvPr>
        </p:nvSpPr>
        <p:spPr>
          <a:xfrm>
            <a:off x="6895559" y="2677644"/>
            <a:ext cx="4449200" cy="2283824"/>
          </a:xfrm>
        </p:spPr>
        <p:txBody>
          <a:bodyPr anchor="ctr">
            <a:normAutofit/>
          </a:bodyPr>
          <a:lstStyle>
            <a:lvl1pPr marL="0" indent="0" algn="l">
              <a:buNone/>
              <a:defRPr sz="2800" i="1" cap="none"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A2738F3B-4853-4C71-9245-C0E964E780F8}" type="datetime1">
              <a:rPr lang="en-US" smtClean="0">
                <a:solidFill>
                  <a:srgbClr val="BCBEC0"/>
                </a:solidFill>
              </a:rPr>
              <a:pPr/>
              <a:t>1/16/24</a:t>
            </a:fld>
            <a:endParaRPr lang="en-US" dirty="0">
              <a:solidFill>
                <a:srgbClr val="BCBEC0"/>
              </a:solidFill>
            </a:endParaRP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27445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90448F-715D-47AD-B9C1-2BE7DF063FBA}" type="datetime1">
              <a:rPr lang="en-US" smtClean="0">
                <a:solidFill>
                  <a:srgbClr val="BCBEC0"/>
                </a:solidFill>
              </a:rPr>
              <a:pPr/>
              <a:t>1/16/24</a:t>
            </a:fld>
            <a:endParaRPr lang="en-US" dirty="0">
              <a:solidFill>
                <a:srgbClr val="BCBEC0"/>
              </a:solidFill>
            </a:endParaRPr>
          </a:p>
        </p:txBody>
      </p:sp>
      <p:sp>
        <p:nvSpPr>
          <p:cNvPr id="6" name="Footer Placeholder 5"/>
          <p:cNvSpPr>
            <a:spLocks noGrp="1"/>
          </p:cNvSpPr>
          <p:nvPr>
            <p:ph type="ftr" sz="quarter" idx="11"/>
          </p:nvPr>
        </p:nvSpPr>
        <p:spPr/>
        <p:txBody>
          <a:bodyPr/>
          <a:lstStyle/>
          <a:p>
            <a:r>
              <a:rPr lang="en-US" dirty="0">
                <a:solidFill>
                  <a:srgbClr val="BCBEC0"/>
                </a:solidFill>
              </a:rPr>
              <a:t>
              </a:t>
            </a:r>
          </a:p>
        </p:txBody>
      </p:sp>
      <p:sp>
        <p:nvSpPr>
          <p:cNvPr id="7" name="Slide Number Placeholder 6"/>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94216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44025B8-4C35-4D88-B7DA-A66278384584}" type="datetime1">
              <a:rPr lang="en-US" smtClean="0">
                <a:solidFill>
                  <a:srgbClr val="BCBEC0"/>
                </a:solidFill>
              </a:rPr>
              <a:pPr/>
              <a:t>1/16/24</a:t>
            </a:fld>
            <a:endParaRPr lang="en-US" dirty="0">
              <a:solidFill>
                <a:srgbClr val="BCBEC0"/>
              </a:solidFill>
            </a:endParaRPr>
          </a:p>
        </p:txBody>
      </p:sp>
      <p:sp>
        <p:nvSpPr>
          <p:cNvPr id="8" name="Footer Placeholder 7"/>
          <p:cNvSpPr>
            <a:spLocks noGrp="1"/>
          </p:cNvSpPr>
          <p:nvPr>
            <p:ph type="ftr" sz="quarter" idx="11"/>
          </p:nvPr>
        </p:nvSpPr>
        <p:spPr/>
        <p:txBody>
          <a:bodyPr/>
          <a:lstStyle/>
          <a:p>
            <a:r>
              <a:rPr lang="en-US" dirty="0">
                <a:solidFill>
                  <a:srgbClr val="BCBEC0"/>
                </a:solidFill>
              </a:rPr>
              <a:t>
              </a:t>
            </a:r>
          </a:p>
        </p:txBody>
      </p:sp>
      <p:sp>
        <p:nvSpPr>
          <p:cNvPr id="9" name="Slide Number Placeholder 8"/>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1272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dirty="0"/>
              <a:t>Click to edit Master title style</a:t>
            </a:r>
          </a:p>
        </p:txBody>
      </p:sp>
      <p:sp>
        <p:nvSpPr>
          <p:cNvPr id="3" name="Date Placeholder 2"/>
          <p:cNvSpPr>
            <a:spLocks noGrp="1"/>
          </p:cNvSpPr>
          <p:nvPr>
            <p:ph type="dt" sz="half" idx="10"/>
          </p:nvPr>
        </p:nvSpPr>
        <p:spPr/>
        <p:txBody>
          <a:bodyPr/>
          <a:lstStyle/>
          <a:p>
            <a:fld id="{3C314087-62A0-497D-BB2E-213681B390E9}" type="datetime1">
              <a:rPr lang="en-US" smtClean="0">
                <a:solidFill>
                  <a:srgbClr val="BCBEC0"/>
                </a:solidFill>
              </a:rPr>
              <a:pPr/>
              <a:t>1/16/24</a:t>
            </a:fld>
            <a:endParaRPr lang="en-US" dirty="0">
              <a:solidFill>
                <a:srgbClr val="BCBEC0"/>
              </a:solidFill>
            </a:endParaRPr>
          </a:p>
        </p:txBody>
      </p:sp>
      <p:sp>
        <p:nvSpPr>
          <p:cNvPr id="4" name="Footer Placeholder 3"/>
          <p:cNvSpPr>
            <a:spLocks noGrp="1"/>
          </p:cNvSpPr>
          <p:nvPr>
            <p:ph type="ftr" sz="quarter" idx="11"/>
          </p:nvPr>
        </p:nvSpPr>
        <p:spPr/>
        <p:txBody>
          <a:bodyPr/>
          <a:lstStyle/>
          <a:p>
            <a:r>
              <a:rPr lang="en-US" dirty="0">
                <a:solidFill>
                  <a:srgbClr val="BCBEC0"/>
                </a:solidFill>
              </a:rPr>
              <a:t>
              </a:t>
            </a:r>
          </a:p>
        </p:txBody>
      </p:sp>
      <p:sp>
        <p:nvSpPr>
          <p:cNvPr id="5" name="Slide Number Placeholder 4"/>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78333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6F739F-23A0-4D7C-A4E9-95E9299D1F89}" type="datetime1">
              <a:rPr lang="en-US" smtClean="0">
                <a:solidFill>
                  <a:srgbClr val="BCBEC0"/>
                </a:solidFill>
              </a:rPr>
              <a:pPr/>
              <a:t>1/16/24</a:t>
            </a:fld>
            <a:endParaRPr lang="en-US" dirty="0">
              <a:solidFill>
                <a:srgbClr val="BCBEC0"/>
              </a:solidFill>
            </a:endParaRP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1683317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1" cap="small" baseline="0"/>
            </a:lvl1pPr>
          </a:lstStyle>
          <a:p>
            <a:r>
              <a:rPr lang="en-US" dirty="0"/>
              <a:t>Click to edit Master title style</a:t>
            </a:r>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normAutofit/>
          </a:bodyPr>
          <a:lstStyle>
            <a:lvl1pPr marL="0" indent="0">
              <a:buNone/>
              <a:defRPr sz="1800" i="1">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A15068C3-F4E3-41B6-BC15-DA81FDB54F00}" type="datetime1">
              <a:rPr lang="en-US" smtClean="0">
                <a:solidFill>
                  <a:srgbClr val="BCBEC0"/>
                </a:solidFill>
              </a:rPr>
              <a:pPr/>
              <a:t>1/16/24</a:t>
            </a:fld>
            <a:endParaRPr lang="en-US" dirty="0">
              <a:solidFill>
                <a:srgbClr val="BCBEC0"/>
              </a:solidFill>
            </a:endParaRPr>
          </a:p>
        </p:txBody>
      </p:sp>
      <p:sp>
        <p:nvSpPr>
          <p:cNvPr id="6" name="Footer Placeholder 5"/>
          <p:cNvSpPr>
            <a:spLocks noGrp="1"/>
          </p:cNvSpPr>
          <p:nvPr>
            <p:ph type="ftr" sz="quarter" idx="11"/>
          </p:nvPr>
        </p:nvSpPr>
        <p:spPr/>
        <p:txBody>
          <a:bodyPr/>
          <a:lstStyle/>
          <a:p>
            <a:r>
              <a:rPr lang="en-US" dirty="0">
                <a:solidFill>
                  <a:srgbClr val="BCBEC0"/>
                </a:solidFill>
              </a:rPr>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
        <p:nvSpPr>
          <p:cNvPr id="23" name="Footer Placeholder 4"/>
          <p:cNvSpPr txBox="1">
            <a:spLocks/>
          </p:cNvSpPr>
          <p:nvPr userDrawn="1"/>
        </p:nvSpPr>
        <p:spPr>
          <a:xfrm>
            <a:off x="561110" y="6391839"/>
            <a:ext cx="7587808" cy="291349"/>
          </a:xfrm>
          <a:prstGeom prst="rect">
            <a:avLst/>
          </a:prstGeom>
        </p:spPr>
        <p:txBody>
          <a:bodyPr vert="horz" lIns="91440" tIns="45720" rIns="91440" bIns="45720" rtlCol="0" anchor="ctr"/>
          <a:lstStyle>
            <a:defPPr>
              <a:defRPr lang="en-US"/>
            </a:defPPr>
            <a:lvl1pPr marL="0" algn="l" defTabSz="457200" rtl="0" eaLnBrk="1" latinLnBrk="0" hangingPunct="1">
              <a:defRPr sz="1000" b="1" i="1" kern="1200">
                <a:solidFill>
                  <a:schemeClr val="accent6"/>
                </a:solidFill>
                <a:latin typeface="Frutiger LT Std 57 Cn"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a:solidFill>
                  <a:srgbClr val="D53DD0"/>
                </a:solidFill>
              </a:rPr>
              <a:t>Altered content or that disseminated by anyone other than the Partnership may not be an accurate representation</a:t>
            </a:r>
          </a:p>
        </p:txBody>
      </p:sp>
    </p:spTree>
    <p:extLst>
      <p:ext uri="{BB962C8B-B14F-4D97-AF65-F5344CB8AC3E}">
        <p14:creationId xmlns:p14="http://schemas.microsoft.com/office/powerpoint/2010/main" val="2006623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userDrawn="1"/>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userDrawn="1"/>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1" cap="small" baseline="0"/>
            </a:lvl1pPr>
          </a:lstStyle>
          <a:p>
            <a:r>
              <a:rPr lang="en-US" dirty="0"/>
              <a:t>Click to edit Master title style</a:t>
            </a:r>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2400" i="1">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6B10C7F-2612-4714-ADDB-B01AFD0C8230}" type="datetime1">
              <a:rPr lang="en-US" smtClean="0">
                <a:solidFill>
                  <a:srgbClr val="BCBEC0"/>
                </a:solidFill>
              </a:rPr>
              <a:pPr/>
              <a:t>1/16/24</a:t>
            </a:fld>
            <a:endParaRPr lang="en-US" dirty="0">
              <a:solidFill>
                <a:srgbClr val="BCBEC0"/>
              </a:solidFill>
            </a:endParaRPr>
          </a:p>
        </p:txBody>
      </p:sp>
      <p:sp>
        <p:nvSpPr>
          <p:cNvPr id="6" name="Footer Placeholder 5"/>
          <p:cNvSpPr>
            <a:spLocks noGrp="1"/>
          </p:cNvSpPr>
          <p:nvPr>
            <p:ph type="ftr" sz="quarter" idx="11"/>
          </p:nvPr>
        </p:nvSpPr>
        <p:spPr/>
        <p:txBody>
          <a:bodyPr/>
          <a:lstStyle/>
          <a:p>
            <a:r>
              <a:rPr lang="en-US" dirty="0">
                <a:solidFill>
                  <a:srgbClr val="BCBEC0"/>
                </a:solidFill>
              </a:rPr>
              <a:t>
              </a:t>
            </a: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9252586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latin typeface="Frutiger LT Std 57 Cn" pitchFamily="34" charset="0"/>
              </a:defRPr>
            </a:lvl1pPr>
          </a:lstStyle>
          <a:p>
            <a:pPr defTabSz="457200"/>
            <a:fld id="{76A78E1E-426E-445E-A64F-2E98805723A2}" type="datetime1">
              <a:rPr lang="en-US" smtClean="0">
                <a:solidFill>
                  <a:srgbClr val="BCBEC0"/>
                </a:solidFill>
              </a:rPr>
              <a:pPr defTabSz="457200"/>
              <a:t>1/16/24</a:t>
            </a:fld>
            <a:endParaRPr lang="en-US" dirty="0">
              <a:solidFill>
                <a:srgbClr val="BCBEC0"/>
              </a:solidFill>
            </a:endParaRP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pPr defTabSz="457200"/>
            <a:r>
              <a:rPr lang="en-US" dirty="0">
                <a:solidFill>
                  <a:srgbClr val="BCBEC0"/>
                </a:solidFill>
              </a:rPr>
              <a:t>
              </a:t>
            </a: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Frutiger LT Std 57 Cn" pitchFamily="34" charset="0"/>
              </a:defRPr>
            </a:lvl1pPr>
          </a:lstStyle>
          <a:p>
            <a:pPr defTabSz="457200"/>
            <a:fld id="{D57F1E4F-1CFF-5643-939E-217C01CDF565}"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096846161"/>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hf hdr="0" ftr="0" dt="0"/>
  <p:txStyles>
    <p:titleStyle>
      <a:lvl1pPr algn="l" defTabSz="457200" rtl="0" eaLnBrk="1" latinLnBrk="0" hangingPunct="1">
        <a:spcBef>
          <a:spcPct val="0"/>
        </a:spcBef>
        <a:buNone/>
        <a:defRPr sz="3600" b="1" i="0" kern="1200">
          <a:solidFill>
            <a:schemeClr val="bg2"/>
          </a:solidFill>
          <a:latin typeface="Frutiger LT Std 55 Roman"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Frutiger LT Std 57 Cn" pitchFamily="34" charset="0"/>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Frutiger LT Std 57 Cn" pitchFamily="34" charset="0"/>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Frutiger LT Std 57 Cn" pitchFamily="34" charset="0"/>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rutiger LT Std 57 Cn" pitchFamily="34" charset="0"/>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Frutiger LT Std 57 Cn" pitchFamily="34" charset="0"/>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01143E-C872-4728-AED4-A2075D5E242D}" type="datetimeFigureOut">
              <a:rPr lang="en-US" smtClean="0"/>
              <a:t>1/16/24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61B1E8-AB60-4F73-914F-77FDAF628F76}" type="slidenum">
              <a:rPr lang="en-US" smtClean="0"/>
              <a:t>‹#›</a:t>
            </a:fld>
            <a:endParaRPr lang="en-US"/>
          </a:p>
        </p:txBody>
      </p:sp>
    </p:spTree>
    <p:extLst>
      <p:ext uri="{BB962C8B-B14F-4D97-AF65-F5344CB8AC3E}">
        <p14:creationId xmlns:p14="http://schemas.microsoft.com/office/powerpoint/2010/main" val="5266854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pixabay.com/es/photos/gran-dan%C3%A9s-tigre-gris-66281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hyperlink" Target="https://www.pexels.com/photo/dog-great-dane-sweet-face-56714/"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s://creativecommons.org/licenses/by-nc-nd/3.0/" TargetMode="External"/><Relationship Id="rId4" Type="http://schemas.openxmlformats.org/officeDocument/2006/relationships/hyperlink" Target="https://www.flickr.com/photos/katariinajarvinen/6227679832"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creativecommons.org/licenses/by/3.0/" TargetMode="External"/><Relationship Id="rId5" Type="http://schemas.openxmlformats.org/officeDocument/2006/relationships/hyperlink" Target="http://www.thinkinghumanity.com/2018/12/adorable-pictures-of-the-largest-danes-we-have-ever-seen.html" TargetMode="Externa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jpeg"/><Relationship Id="rId7" Type="http://schemas.openxmlformats.org/officeDocument/2006/relationships/diagramColors" Target="../diagrams/colors2.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jpeg"/><Relationship Id="rId7" Type="http://schemas.openxmlformats.org/officeDocument/2006/relationships/diagramColors" Target="../diagrams/colors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creativecommons.org/licenses/by-nd/3.0/" TargetMode="External"/><Relationship Id="rId4" Type="http://schemas.openxmlformats.org/officeDocument/2006/relationships/hyperlink" Target="https://www.flickr.com/photos/jwillier/3906964747"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pixabay.com/en/great-dane-puppy-dog-pet-black-45646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flickr.com/photos/njcav/646735814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hyperlink" Target="https://www.pexels.com/photo/brown-dog-dog-dog-head-rescue-dog-21569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creativecommons.org/licenses/by/3.0/" TargetMode="External"/><Relationship Id="rId4" Type="http://schemas.openxmlformats.org/officeDocument/2006/relationships/hyperlink" Target="http://www.thinkinghumanity.com/2018/12/adorable-pictures-of-the-largest-danes-we-have-ever-seen.html"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creativecommons.org/licenses/by-nc/3.0/" TargetMode="External"/><Relationship Id="rId4" Type="http://schemas.openxmlformats.org/officeDocument/2006/relationships/hyperlink" Target="https://www.flickr.com/photos/woaw/5052000569/"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1115718" y="3187700"/>
            <a:ext cx="10075021" cy="2774684"/>
          </a:xfrm>
        </p:spPr>
        <p:txBody>
          <a:bodyPr/>
          <a:lstStyle/>
          <a:p>
            <a:r>
              <a:rPr lang="en-US" i="1" dirty="0">
                <a:solidFill>
                  <a:schemeClr val="bg1"/>
                </a:solidFill>
              </a:rPr>
              <a:t>New Domestic Violence Laws 2024 </a:t>
            </a:r>
            <a:br>
              <a:rPr lang="en-US" i="1" dirty="0">
                <a:solidFill>
                  <a:schemeClr val="bg1"/>
                </a:solidFill>
              </a:rPr>
            </a:br>
            <a:br>
              <a:rPr lang="en-US" i="1" dirty="0">
                <a:solidFill>
                  <a:schemeClr val="bg1"/>
                </a:solidFill>
              </a:rPr>
            </a:br>
            <a:br>
              <a:rPr lang="en-US" i="1" dirty="0">
                <a:solidFill>
                  <a:schemeClr val="bg1"/>
                </a:solidFill>
              </a:rPr>
            </a:br>
            <a:br>
              <a:rPr lang="en-US" i="1" dirty="0">
                <a:solidFill>
                  <a:schemeClr val="bg1"/>
                </a:solidFill>
              </a:rPr>
            </a:br>
            <a:br>
              <a:rPr lang="en-US" sz="4000" i="1" dirty="0">
                <a:solidFill>
                  <a:schemeClr val="bg1"/>
                </a:solidFill>
              </a:rPr>
            </a:br>
            <a:br>
              <a:rPr lang="en-US" sz="4000" i="1" dirty="0">
                <a:solidFill>
                  <a:schemeClr val="bg1"/>
                </a:solidFill>
              </a:rPr>
            </a:br>
            <a:r>
              <a:rPr lang="en-US" sz="2400" i="1" dirty="0">
                <a:solidFill>
                  <a:schemeClr val="bg1"/>
                </a:solidFill>
              </a:rPr>
              <a:t>January 11, 2024</a:t>
            </a:r>
            <a:endParaRPr lang="en-US" sz="3600" i="1" dirty="0">
              <a:solidFill>
                <a:schemeClr val="bg1"/>
              </a:solidFill>
            </a:endParaRPr>
          </a:p>
        </p:txBody>
      </p:sp>
      <p:sp>
        <p:nvSpPr>
          <p:cNvPr id="5"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57F1E4F-1CFF-5643-939E-217C01CDF565}" type="slidenum">
              <a:rPr kumimoji="0" lang="en-US" sz="2800" b="0" i="0" u="none" strike="noStrike" kern="1200" cap="none" spc="0" normalizeH="0" baseline="0" noProof="0" smtClean="0">
                <a:ln>
                  <a:noFill/>
                </a:ln>
                <a:solidFill>
                  <a:prstClr val="white"/>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a:t>
            </a:fld>
            <a:endParaRPr kumimoji="0" lang="en-US" sz="2800" b="0" i="0" u="none" strike="noStrike" kern="1200" cap="none" spc="0" normalizeH="0" baseline="0" noProof="0" dirty="0">
              <a:ln>
                <a:noFill/>
              </a:ln>
              <a:solidFill>
                <a:prstClr val="white"/>
              </a:solidFill>
              <a:effectLst/>
              <a:uLnTx/>
              <a:uFillTx/>
              <a:latin typeface="Frutiger LT Std 57 Cn" pitchFamily="34" charset="0"/>
              <a:ea typeface="+mn-ea"/>
              <a:cs typeface="+mn-cs"/>
            </a:endParaRPr>
          </a:p>
        </p:txBody>
      </p:sp>
      <p:pic>
        <p:nvPicPr>
          <p:cNvPr id="1032" name="Picture 8" descr="Capitol Alert California News | The Sacramento Bee">
            <a:extLst>
              <a:ext uri="{FF2B5EF4-FFF2-40B4-BE49-F238E27FC236}">
                <a16:creationId xmlns:a16="http://schemas.microsoft.com/office/drawing/2014/main" id="{16394A80-A40D-6AE9-B430-893F0929D6D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0980" y="2895600"/>
            <a:ext cx="3724495" cy="2476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2456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dog playing with a dog&#10;&#10;Description automatically generated">
            <a:extLst>
              <a:ext uri="{FF2B5EF4-FFF2-40B4-BE49-F238E27FC236}">
                <a16:creationId xmlns:a16="http://schemas.microsoft.com/office/drawing/2014/main" id="{DABE228F-94A0-8F86-F605-71FF979E81F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7212" r="1" b="40180"/>
          <a:stretch/>
        </p:blipFill>
        <p:spPr>
          <a:xfrm>
            <a:off x="20" y="10"/>
            <a:ext cx="12191980" cy="6857990"/>
          </a:xfrm>
          <a:prstGeom prst="rect">
            <a:avLst/>
          </a:prstGeom>
        </p:spPr>
      </p:pic>
      <p:sp>
        <p:nvSpPr>
          <p:cNvPr id="14" name="Rectangle 13">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AD5A18D5-EA26-DE1D-41A4-5D74ED015BA4}"/>
              </a:ext>
            </a:extLst>
          </p:cNvPr>
          <p:cNvSpPr>
            <a:spLocks noGrp="1"/>
          </p:cNvSpPr>
          <p:nvPr>
            <p:ph type="title"/>
          </p:nvPr>
        </p:nvSpPr>
        <p:spPr>
          <a:xfrm>
            <a:off x="6374887" y="1641860"/>
            <a:ext cx="4204298" cy="1034728"/>
          </a:xfrm>
        </p:spPr>
        <p:txBody>
          <a:bodyPr>
            <a:normAutofit/>
          </a:bodyPr>
          <a:lstStyle/>
          <a:p>
            <a:r>
              <a:rPr lang="en-US" sz="2800">
                <a:solidFill>
                  <a:schemeClr val="tx1"/>
                </a:solidFill>
              </a:rPr>
              <a:t>Housing &amp; Homelessness – AB 12 (Haney)</a:t>
            </a:r>
          </a:p>
        </p:txBody>
      </p:sp>
      <p:sp>
        <p:nvSpPr>
          <p:cNvPr id="4" name="Slide Number Placeholder 3">
            <a:extLst>
              <a:ext uri="{FF2B5EF4-FFF2-40B4-BE49-F238E27FC236}">
                <a16:creationId xmlns:a16="http://schemas.microsoft.com/office/drawing/2014/main" id="{2B616DBC-99DA-2067-0317-19E059FEFF30}"/>
              </a:ext>
            </a:extLst>
          </p:cNvPr>
          <p:cNvSpPr>
            <a:spLocks noGrp="1"/>
          </p:cNvSpPr>
          <p:nvPr>
            <p:ph type="sldNum" sz="quarter" idx="12"/>
          </p:nvPr>
        </p:nvSpPr>
        <p:spPr>
          <a:xfrm>
            <a:off x="11045952" y="295729"/>
            <a:ext cx="838199" cy="767687"/>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2800" b="0" i="0" u="none" strike="noStrike" kern="1200" cap="none" spc="0" normalizeH="0" baseline="0" noProof="0">
                <a:ln>
                  <a:noFill/>
                </a:ln>
                <a:solidFill>
                  <a:srgbClr val="FFFFFF"/>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10</a:t>
            </a:fld>
            <a:endParaRPr kumimoji="0" lang="en-US" sz="2800" b="0" i="0" u="none" strike="noStrike" kern="1200" cap="none" spc="0" normalizeH="0" baseline="0" noProof="0">
              <a:ln>
                <a:noFill/>
              </a:ln>
              <a:solidFill>
                <a:srgbClr val="FFFFFF"/>
              </a:solidFill>
              <a:effectLst/>
              <a:uLnTx/>
              <a:uFillTx/>
              <a:latin typeface="Frutiger LT Std 57 Cn" pitchFamily="34" charset="0"/>
              <a:ea typeface="+mn-ea"/>
              <a:cs typeface="+mn-cs"/>
            </a:endParaRPr>
          </a:p>
        </p:txBody>
      </p:sp>
      <p:sp>
        <p:nvSpPr>
          <p:cNvPr id="3" name="Content Placeholder 2">
            <a:extLst>
              <a:ext uri="{FF2B5EF4-FFF2-40B4-BE49-F238E27FC236}">
                <a16:creationId xmlns:a16="http://schemas.microsoft.com/office/drawing/2014/main" id="{473E99AE-1F78-871B-9AB2-A19E4388AC6C}"/>
              </a:ext>
            </a:extLst>
          </p:cNvPr>
          <p:cNvSpPr>
            <a:spLocks noGrp="1"/>
          </p:cNvSpPr>
          <p:nvPr>
            <p:ph idx="1"/>
          </p:nvPr>
        </p:nvSpPr>
        <p:spPr>
          <a:xfrm>
            <a:off x="6374886" y="2809812"/>
            <a:ext cx="4169380" cy="2384064"/>
          </a:xfrm>
        </p:spPr>
        <p:txBody>
          <a:bodyPr>
            <a:normAutofit/>
          </a:bodyPr>
          <a:lstStyle/>
          <a:p>
            <a:pPr marL="0" indent="0">
              <a:lnSpc>
                <a:spcPct val="90000"/>
              </a:lnSpc>
              <a:buNone/>
            </a:pPr>
            <a:r>
              <a:rPr lang="en-US" sz="1500" b="1">
                <a:latin typeface="+mn-lt"/>
              </a:rPr>
              <a:t>Tenancy – security deposits</a:t>
            </a:r>
            <a:br>
              <a:rPr lang="en-US" sz="1500">
                <a:effectLst/>
                <a:latin typeface="+mn-lt"/>
              </a:rPr>
            </a:br>
            <a:endParaRPr lang="en-US" sz="1500">
              <a:effectLst/>
              <a:latin typeface="+mn-lt"/>
            </a:endParaRPr>
          </a:p>
          <a:p>
            <a:pPr marL="0" indent="0">
              <a:lnSpc>
                <a:spcPct val="90000"/>
              </a:lnSpc>
              <a:buNone/>
            </a:pPr>
            <a:r>
              <a:rPr lang="en-US" sz="1500">
                <a:effectLst/>
                <a:latin typeface="+mn-lt"/>
              </a:rPr>
              <a:t>Prohibits tenants from having to pay more than one month's rent as a security deposit for furnished or unfurnished rental property, subject to certain exceptions. </a:t>
            </a:r>
          </a:p>
          <a:p>
            <a:pPr marL="0" indent="0">
              <a:lnSpc>
                <a:spcPct val="90000"/>
              </a:lnSpc>
              <a:buNone/>
            </a:pPr>
            <a:endParaRPr lang="en-US" sz="1500">
              <a:latin typeface="+mn-lt"/>
            </a:endParaRPr>
          </a:p>
          <a:p>
            <a:pPr marL="0" indent="0">
              <a:lnSpc>
                <a:spcPct val="90000"/>
              </a:lnSpc>
              <a:buNone/>
            </a:pPr>
            <a:r>
              <a:rPr lang="en-US" sz="1500">
                <a:latin typeface="+mn-lt"/>
              </a:rPr>
              <a:t>Implementation starts July 1, 2024.</a:t>
            </a:r>
            <a:endParaRPr lang="en-US" sz="1500">
              <a:effectLst/>
              <a:latin typeface="+mn-lt"/>
            </a:endParaRPr>
          </a:p>
          <a:p>
            <a:pPr marL="0" indent="0">
              <a:lnSpc>
                <a:spcPct val="90000"/>
              </a:lnSpc>
              <a:buNone/>
            </a:pPr>
            <a:endParaRPr lang="en-US" sz="1500">
              <a:latin typeface="+mn-lt"/>
            </a:endParaRPr>
          </a:p>
        </p:txBody>
      </p:sp>
    </p:spTree>
    <p:extLst>
      <p:ext uri="{BB962C8B-B14F-4D97-AF65-F5344CB8AC3E}">
        <p14:creationId xmlns:p14="http://schemas.microsoft.com/office/powerpoint/2010/main" val="3311030834"/>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6"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7"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DA0233EE-6E48-B48B-461F-A56B30086080}"/>
              </a:ext>
            </a:extLst>
          </p:cNvPr>
          <p:cNvSpPr>
            <a:spLocks noGrp="1"/>
          </p:cNvSpPr>
          <p:nvPr>
            <p:ph type="title"/>
          </p:nvPr>
        </p:nvSpPr>
        <p:spPr>
          <a:xfrm>
            <a:off x="639098" y="629265"/>
            <a:ext cx="6072776" cy="1622322"/>
          </a:xfrm>
        </p:spPr>
        <p:txBody>
          <a:bodyPr>
            <a:normAutofit/>
          </a:bodyPr>
          <a:lstStyle/>
          <a:p>
            <a:r>
              <a:rPr lang="en-US">
                <a:solidFill>
                  <a:srgbClr val="FFFFFF"/>
                </a:solidFill>
              </a:rPr>
              <a:t>Housing &amp; Homelessness – AB 1418 (McKinnor)</a:t>
            </a:r>
          </a:p>
        </p:txBody>
      </p:sp>
      <p:pic>
        <p:nvPicPr>
          <p:cNvPr id="6" name="Picture 5" descr="A black and white dog&#10;&#10;Description automatically generated">
            <a:extLst>
              <a:ext uri="{FF2B5EF4-FFF2-40B4-BE49-F238E27FC236}">
                <a16:creationId xmlns:a16="http://schemas.microsoft.com/office/drawing/2014/main" id="{CDE94B0D-CD14-0325-8034-2A5002DD116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5120" r="2" b="15023"/>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28" name="Rectangle 27">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AC47C896-6D1D-4EB3-D6D6-28A0E97C69E4}"/>
              </a:ext>
            </a:extLst>
          </p:cNvPr>
          <p:cNvSpPr>
            <a:spLocks noGrp="1"/>
          </p:cNvSpPr>
          <p:nvPr>
            <p:ph type="sldNum" sz="quarter" idx="12"/>
          </p:nvPr>
        </p:nvSpPr>
        <p:spPr>
          <a:xfrm>
            <a:off x="10352540" y="295729"/>
            <a:ext cx="838199" cy="767687"/>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2800" b="0" i="0" u="none" strike="noStrike" kern="1200" cap="none" spc="0" normalizeH="0" baseline="0" noProof="0">
                <a:ln>
                  <a:noFill/>
                </a:ln>
                <a:solidFill>
                  <a:srgbClr val="FFFFFF"/>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11</a:t>
            </a:fld>
            <a:endParaRPr kumimoji="0" lang="en-US" sz="2800" b="0" i="0" u="none" strike="noStrike" kern="1200" cap="none" spc="0" normalizeH="0" baseline="0" noProof="0">
              <a:ln>
                <a:noFill/>
              </a:ln>
              <a:solidFill>
                <a:srgbClr val="FFFFFF"/>
              </a:solidFill>
              <a:effectLst/>
              <a:uLnTx/>
              <a:uFillTx/>
              <a:latin typeface="Frutiger LT Std 57 Cn" pitchFamily="34" charset="0"/>
              <a:ea typeface="+mn-ea"/>
              <a:cs typeface="+mn-cs"/>
            </a:endParaRPr>
          </a:p>
        </p:txBody>
      </p:sp>
      <p:sp>
        <p:nvSpPr>
          <p:cNvPr id="29" name="Oval 28">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Oval 29">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35506508-2911-BD18-6545-B8457B224611}"/>
              </a:ext>
            </a:extLst>
          </p:cNvPr>
          <p:cNvSpPr>
            <a:spLocks noGrp="1"/>
          </p:cNvSpPr>
          <p:nvPr>
            <p:ph idx="1"/>
          </p:nvPr>
        </p:nvSpPr>
        <p:spPr>
          <a:xfrm>
            <a:off x="639098" y="2418735"/>
            <a:ext cx="6072776" cy="3811740"/>
          </a:xfrm>
        </p:spPr>
        <p:txBody>
          <a:bodyPr anchor="ctr">
            <a:normAutofit/>
          </a:bodyPr>
          <a:lstStyle/>
          <a:p>
            <a:pPr marL="0" indent="0">
              <a:buNone/>
            </a:pPr>
            <a:r>
              <a:rPr lang="en-US" b="1">
                <a:solidFill>
                  <a:srgbClr val="FFFFFF"/>
                </a:solidFill>
                <a:latin typeface="+mn-lt"/>
              </a:rPr>
              <a:t>Tenancy – local regulations – contacts with law enforcement or criminal convictions</a:t>
            </a:r>
          </a:p>
          <a:p>
            <a:pPr marL="0" indent="0">
              <a:buNone/>
            </a:pPr>
            <a:endParaRPr lang="en-US">
              <a:solidFill>
                <a:srgbClr val="FFFFFF"/>
              </a:solidFill>
              <a:latin typeface="+mn-lt"/>
            </a:endParaRPr>
          </a:p>
          <a:p>
            <a:pPr marL="0" indent="0">
              <a:buNone/>
            </a:pPr>
            <a:r>
              <a:rPr lang="en-US">
                <a:solidFill>
                  <a:srgbClr val="FFFFFF"/>
                </a:solidFill>
                <a:effectLst/>
                <a:latin typeface="+mn-lt"/>
              </a:rPr>
              <a:t>Limits the ability of local governments to adopt local ordinances, rules, policies, programs, or regulations to penalize a tenant's contact with law enforcement or require landlords to adopt policies or procedures that do so. </a:t>
            </a:r>
          </a:p>
          <a:p>
            <a:pPr marL="0" indent="0">
              <a:buNone/>
            </a:pPr>
            <a:endParaRPr lang="en-US">
              <a:solidFill>
                <a:srgbClr val="FFFFFF"/>
              </a:solidFill>
              <a:latin typeface="+mn-lt"/>
            </a:endParaRPr>
          </a:p>
        </p:txBody>
      </p:sp>
    </p:spTree>
    <p:extLst>
      <p:ext uri="{BB962C8B-B14F-4D97-AF65-F5344CB8AC3E}">
        <p14:creationId xmlns:p14="http://schemas.microsoft.com/office/powerpoint/2010/main" val="3255708347"/>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B11C4F8F-ABD2-9BF3-3F75-63D12A0979AA}"/>
              </a:ext>
            </a:extLst>
          </p:cNvPr>
          <p:cNvSpPr>
            <a:spLocks noGrp="1"/>
          </p:cNvSpPr>
          <p:nvPr>
            <p:ph type="title"/>
          </p:nvPr>
        </p:nvSpPr>
        <p:spPr>
          <a:xfrm>
            <a:off x="561110" y="973668"/>
            <a:ext cx="4177867" cy="1391692"/>
          </a:xfrm>
        </p:spPr>
        <p:txBody>
          <a:bodyPr>
            <a:normAutofit/>
          </a:bodyPr>
          <a:lstStyle/>
          <a:p>
            <a:pPr>
              <a:lnSpc>
                <a:spcPct val="90000"/>
              </a:lnSpc>
            </a:pPr>
            <a:r>
              <a:rPr lang="en-US" sz="3100">
                <a:solidFill>
                  <a:schemeClr val="tx2"/>
                </a:solidFill>
              </a:rPr>
              <a:t>Housing &amp; Homelessness – AB 567 (Ting)</a:t>
            </a:r>
          </a:p>
        </p:txBody>
      </p:sp>
      <p:sp>
        <p:nvSpPr>
          <p:cNvPr id="3" name="Content Placeholder 2">
            <a:extLst>
              <a:ext uri="{FF2B5EF4-FFF2-40B4-BE49-F238E27FC236}">
                <a16:creationId xmlns:a16="http://schemas.microsoft.com/office/drawing/2014/main" id="{793E8984-8CB4-9C74-418E-5D6C5B4DDA72}"/>
              </a:ext>
            </a:extLst>
          </p:cNvPr>
          <p:cNvSpPr>
            <a:spLocks noGrp="1"/>
          </p:cNvSpPr>
          <p:nvPr>
            <p:ph idx="1"/>
          </p:nvPr>
        </p:nvSpPr>
        <p:spPr>
          <a:xfrm>
            <a:off x="561110" y="2603500"/>
            <a:ext cx="4072673" cy="3416300"/>
          </a:xfrm>
        </p:spPr>
        <p:txBody>
          <a:bodyPr>
            <a:normAutofit/>
          </a:bodyPr>
          <a:lstStyle/>
          <a:p>
            <a:pPr marL="0" indent="0">
              <a:buNone/>
            </a:pPr>
            <a:r>
              <a:rPr lang="en-US" b="1" dirty="0">
                <a:latin typeface="+mn-lt"/>
              </a:rPr>
              <a:t>Criminal records – relief</a:t>
            </a:r>
          </a:p>
          <a:p>
            <a:pPr marL="0" indent="0">
              <a:buNone/>
            </a:pPr>
            <a:endParaRPr lang="en-US" dirty="0">
              <a:latin typeface="+mn-lt"/>
            </a:endParaRPr>
          </a:p>
          <a:p>
            <a:pPr marL="0" indent="0">
              <a:buNone/>
            </a:pPr>
            <a:r>
              <a:rPr lang="en-US" dirty="0">
                <a:effectLst/>
                <a:latin typeface="+mn-lt"/>
              </a:rPr>
              <a:t>Extends, commencing July 1, 2024, automatic conviction record relief to misdemeanor convictions where the sentence has been successfully completed following a revocation of probation. </a:t>
            </a:r>
          </a:p>
          <a:p>
            <a:pPr marL="0" indent="0">
              <a:buNone/>
            </a:pPr>
            <a:endParaRPr lang="en-US" dirty="0">
              <a:latin typeface="+mn-lt"/>
            </a:endParaRPr>
          </a:p>
        </p:txBody>
      </p:sp>
      <p:sp>
        <p:nvSpPr>
          <p:cNvPr id="4" name="Slide Number Placeholder 3">
            <a:extLst>
              <a:ext uri="{FF2B5EF4-FFF2-40B4-BE49-F238E27FC236}">
                <a16:creationId xmlns:a16="http://schemas.microsoft.com/office/drawing/2014/main" id="{28E62D4D-00AF-D544-E1C9-DEE30B7BA898}"/>
              </a:ext>
            </a:extLst>
          </p:cNvPr>
          <p:cNvSpPr>
            <a:spLocks noGrp="1"/>
          </p:cNvSpPr>
          <p:nvPr>
            <p:ph type="sldNum" sz="quarter" idx="12"/>
          </p:nvPr>
        </p:nvSpPr>
        <p:spPr>
          <a:xfrm>
            <a:off x="11224603" y="6290432"/>
            <a:ext cx="838199" cy="40620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a:ln>
                  <a:noFill/>
                </a:ln>
                <a:solidFill>
                  <a:srgbClr val="BCBEC0"/>
                </a:solidFill>
                <a:effectLst/>
                <a:uLnTx/>
                <a:uFillTx/>
                <a:latin typeface="Frutiger LT Std 57 Cn"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600" b="0" i="0" u="none" strike="noStrike" kern="1200" cap="none" spc="0" normalizeH="0" baseline="0" noProof="0">
              <a:ln>
                <a:noFill/>
              </a:ln>
              <a:solidFill>
                <a:srgbClr val="BCBEC0"/>
              </a:solidFill>
              <a:effectLst/>
              <a:uLnTx/>
              <a:uFillTx/>
              <a:latin typeface="Frutiger LT Std 57 Cn" pitchFamily="34" charset="0"/>
              <a:ea typeface="+mn-ea"/>
              <a:cs typeface="+mn-cs"/>
            </a:endParaRPr>
          </a:p>
        </p:txBody>
      </p:sp>
      <p:pic>
        <p:nvPicPr>
          <p:cNvPr id="8" name="Picture 7" descr="A dog licking a person's leg&#10;&#10;Description automatically generated">
            <a:extLst>
              <a:ext uri="{FF2B5EF4-FFF2-40B4-BE49-F238E27FC236}">
                <a16:creationId xmlns:a16="http://schemas.microsoft.com/office/drawing/2014/main" id="{5968276A-B8B1-42C3-7C63-485105D8E9A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399" r="1" b="8485"/>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18"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TextBox 8">
            <a:extLst>
              <a:ext uri="{FF2B5EF4-FFF2-40B4-BE49-F238E27FC236}">
                <a16:creationId xmlns:a16="http://schemas.microsoft.com/office/drawing/2014/main" id="{00109F09-C63F-F055-447C-0F1AF24317BB}"/>
              </a:ext>
            </a:extLst>
          </p:cNvPr>
          <p:cNvSpPr txBox="1"/>
          <p:nvPr/>
        </p:nvSpPr>
        <p:spPr>
          <a:xfrm>
            <a:off x="9458559" y="6657945"/>
            <a:ext cx="2733441"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a:ea typeface="+mn-ea"/>
                <a:cs typeface="+mn-cs"/>
                <a:hlinkClick r:id="rId4" tooltip="https://www.flickr.com/photos/katariinajarvinen/6227679832">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Arial"/>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rial"/>
                <a:ea typeface="+mn-ea"/>
                <a:cs typeface="+mn-cs"/>
                <a:hlinkClick r:id="rId5"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9106446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9000"/>
                <a:hueMod val="91000"/>
                <a:satMod val="164000"/>
                <a:lumMod val="74000"/>
              </a:schemeClr>
              <a:schemeClr val="bg2">
                <a:hueMod val="124000"/>
                <a:satMod val="140000"/>
                <a:lumMod val="142000"/>
              </a:schemeClr>
            </a:duotone>
          </a:blip>
          <a:stretch/>
        </a:blip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Freeform: Shape 18">
            <a:extLst>
              <a:ext uri="{FF2B5EF4-FFF2-40B4-BE49-F238E27FC236}">
                <a16:creationId xmlns:a16="http://schemas.microsoft.com/office/drawing/2014/main" id="{FD2669AB-35DB-41EC-BE9C-DA80B60A3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6200000">
            <a:off x="6290102" y="977273"/>
            <a:ext cx="6053670" cy="4903455"/>
          </a:xfrm>
          <a:custGeom>
            <a:avLst/>
            <a:gdLst>
              <a:gd name="connsiteX0" fmla="*/ 6053670 w 6053670"/>
              <a:gd name="connsiteY0" fmla="*/ 1098 h 4903455"/>
              <a:gd name="connsiteX1" fmla="*/ 6053670 w 6053670"/>
              <a:gd name="connsiteY1" fmla="*/ 424590 h 4903455"/>
              <a:gd name="connsiteX2" fmla="*/ 6053670 w 6053670"/>
              <a:gd name="connsiteY2" fmla="*/ 1254558 h 4903455"/>
              <a:gd name="connsiteX3" fmla="*/ 6053670 w 6053670"/>
              <a:gd name="connsiteY3" fmla="*/ 4903455 h 4903455"/>
              <a:gd name="connsiteX4" fmla="*/ 0 w 6053670"/>
              <a:gd name="connsiteY4" fmla="*/ 4903455 h 4903455"/>
              <a:gd name="connsiteX5" fmla="*/ 0 w 6053670"/>
              <a:gd name="connsiteY5" fmla="*/ 1249853 h 4903455"/>
              <a:gd name="connsiteX6" fmla="*/ 0 w 6053670"/>
              <a:gd name="connsiteY6" fmla="*/ 424590 h 4903455"/>
              <a:gd name="connsiteX7" fmla="*/ 0 w 6053670"/>
              <a:gd name="connsiteY7" fmla="*/ 0 h 4903455"/>
              <a:gd name="connsiteX8" fmla="*/ 35717 w 6053670"/>
              <a:gd name="connsiteY8" fmla="*/ 5488 h 4903455"/>
              <a:gd name="connsiteX9" fmla="*/ 140445 w 6053670"/>
              <a:gd name="connsiteY9" fmla="*/ 21641 h 4903455"/>
              <a:gd name="connsiteX10" fmla="*/ 216722 w 6053670"/>
              <a:gd name="connsiteY10" fmla="*/ 32932 h 4903455"/>
              <a:gd name="connsiteX11" fmla="*/ 307527 w 6053670"/>
              <a:gd name="connsiteY11" fmla="*/ 44850 h 4903455"/>
              <a:gd name="connsiteX12" fmla="*/ 415282 w 6053670"/>
              <a:gd name="connsiteY12" fmla="*/ 59121 h 4903455"/>
              <a:gd name="connsiteX13" fmla="*/ 534539 w 6053670"/>
              <a:gd name="connsiteY13" fmla="*/ 74175 h 4903455"/>
              <a:gd name="connsiteX14" fmla="*/ 668931 w 6053670"/>
              <a:gd name="connsiteY14" fmla="*/ 90014 h 4903455"/>
              <a:gd name="connsiteX15" fmla="*/ 815430 w 6053670"/>
              <a:gd name="connsiteY15" fmla="*/ 106794 h 4903455"/>
              <a:gd name="connsiteX16" fmla="*/ 974641 w 6053670"/>
              <a:gd name="connsiteY16" fmla="*/ 123574 h 4903455"/>
              <a:gd name="connsiteX17" fmla="*/ 1144144 w 6053670"/>
              <a:gd name="connsiteY17" fmla="*/ 140667 h 4903455"/>
              <a:gd name="connsiteX18" fmla="*/ 1326965 w 6053670"/>
              <a:gd name="connsiteY18" fmla="*/ 156506 h 4903455"/>
              <a:gd name="connsiteX19" fmla="*/ 1518261 w 6053670"/>
              <a:gd name="connsiteY19" fmla="*/ 171717 h 4903455"/>
              <a:gd name="connsiteX20" fmla="*/ 1720453 w 6053670"/>
              <a:gd name="connsiteY20" fmla="*/ 185518 h 4903455"/>
              <a:gd name="connsiteX21" fmla="*/ 1931121 w 6053670"/>
              <a:gd name="connsiteY21" fmla="*/ 198690 h 4903455"/>
              <a:gd name="connsiteX22" fmla="*/ 2150869 w 6053670"/>
              <a:gd name="connsiteY22" fmla="*/ 211079 h 4903455"/>
              <a:gd name="connsiteX23" fmla="*/ 2263467 w 6053670"/>
              <a:gd name="connsiteY23" fmla="*/ 215470 h 4903455"/>
              <a:gd name="connsiteX24" fmla="*/ 2378487 w 6053670"/>
              <a:gd name="connsiteY24" fmla="*/ 220332 h 4903455"/>
              <a:gd name="connsiteX25" fmla="*/ 2495323 w 6053670"/>
              <a:gd name="connsiteY25" fmla="*/ 224879 h 4903455"/>
              <a:gd name="connsiteX26" fmla="*/ 2612764 w 6053670"/>
              <a:gd name="connsiteY26" fmla="*/ 227859 h 4903455"/>
              <a:gd name="connsiteX27" fmla="*/ 2732627 w 6053670"/>
              <a:gd name="connsiteY27" fmla="*/ 230525 h 4903455"/>
              <a:gd name="connsiteX28" fmla="*/ 2853700 w 6053670"/>
              <a:gd name="connsiteY28" fmla="*/ 233348 h 4903455"/>
              <a:gd name="connsiteX29" fmla="*/ 2977195 w 6053670"/>
              <a:gd name="connsiteY29" fmla="*/ 235229 h 4903455"/>
              <a:gd name="connsiteX30" fmla="*/ 3101900 w 6053670"/>
              <a:gd name="connsiteY30" fmla="*/ 235229 h 4903455"/>
              <a:gd name="connsiteX31" fmla="*/ 3227817 w 6053670"/>
              <a:gd name="connsiteY31" fmla="*/ 236170 h 4903455"/>
              <a:gd name="connsiteX32" fmla="*/ 3354944 w 6053670"/>
              <a:gd name="connsiteY32" fmla="*/ 235229 h 4903455"/>
              <a:gd name="connsiteX33" fmla="*/ 3483887 w 6053670"/>
              <a:gd name="connsiteY33" fmla="*/ 233348 h 4903455"/>
              <a:gd name="connsiteX34" fmla="*/ 3612830 w 6053670"/>
              <a:gd name="connsiteY34" fmla="*/ 231623 h 4903455"/>
              <a:gd name="connsiteX35" fmla="*/ 3743589 w 6053670"/>
              <a:gd name="connsiteY35" fmla="*/ 227859 h 4903455"/>
              <a:gd name="connsiteX36" fmla="*/ 3875559 w 6053670"/>
              <a:gd name="connsiteY36" fmla="*/ 223938 h 4903455"/>
              <a:gd name="connsiteX37" fmla="*/ 4007529 w 6053670"/>
              <a:gd name="connsiteY37" fmla="*/ 219391 h 4903455"/>
              <a:gd name="connsiteX38" fmla="*/ 4140710 w 6053670"/>
              <a:gd name="connsiteY38" fmla="*/ 212961 h 4903455"/>
              <a:gd name="connsiteX39" fmla="*/ 4275102 w 6053670"/>
              <a:gd name="connsiteY39" fmla="*/ 205277 h 4903455"/>
              <a:gd name="connsiteX40" fmla="*/ 4410098 w 6053670"/>
              <a:gd name="connsiteY40" fmla="*/ 197907 h 4903455"/>
              <a:gd name="connsiteX41" fmla="*/ 4545096 w 6053670"/>
              <a:gd name="connsiteY41" fmla="*/ 188498 h 4903455"/>
              <a:gd name="connsiteX42" fmla="*/ 4681909 w 6053670"/>
              <a:gd name="connsiteY42" fmla="*/ 177207 h 4903455"/>
              <a:gd name="connsiteX43" fmla="*/ 4816905 w 6053670"/>
              <a:gd name="connsiteY43" fmla="*/ 165916 h 4903455"/>
              <a:gd name="connsiteX44" fmla="*/ 4954323 w 6053670"/>
              <a:gd name="connsiteY44" fmla="*/ 152899 h 4903455"/>
              <a:gd name="connsiteX45" fmla="*/ 5092347 w 6053670"/>
              <a:gd name="connsiteY45" fmla="*/ 138629 h 4903455"/>
              <a:gd name="connsiteX46" fmla="*/ 5228555 w 6053670"/>
              <a:gd name="connsiteY46" fmla="*/ 123574 h 4903455"/>
              <a:gd name="connsiteX47" fmla="*/ 5366578 w 6053670"/>
              <a:gd name="connsiteY47" fmla="*/ 106010 h 4903455"/>
              <a:gd name="connsiteX48" fmla="*/ 5503997 w 6053670"/>
              <a:gd name="connsiteY48" fmla="*/ 87192 h 4903455"/>
              <a:gd name="connsiteX49" fmla="*/ 5642020 w 6053670"/>
              <a:gd name="connsiteY49" fmla="*/ 68530 h 4903455"/>
              <a:gd name="connsiteX50" fmla="*/ 5779438 w 6053670"/>
              <a:gd name="connsiteY50" fmla="*/ 46733 h 4903455"/>
              <a:gd name="connsiteX51" fmla="*/ 5916251 w 6053670"/>
              <a:gd name="connsiteY51" fmla="*/ 24464 h 4903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6053670" h="4903455">
                <a:moveTo>
                  <a:pt x="6053670" y="1098"/>
                </a:moveTo>
                <a:lnTo>
                  <a:pt x="6053670" y="424590"/>
                </a:lnTo>
                <a:lnTo>
                  <a:pt x="6053670" y="1254558"/>
                </a:lnTo>
                <a:lnTo>
                  <a:pt x="6053670" y="4903455"/>
                </a:lnTo>
                <a:lnTo>
                  <a:pt x="0" y="4903455"/>
                </a:lnTo>
                <a:lnTo>
                  <a:pt x="0" y="1249853"/>
                </a:lnTo>
                <a:lnTo>
                  <a:pt x="0" y="424590"/>
                </a:lnTo>
                <a:lnTo>
                  <a:pt x="0" y="0"/>
                </a:lnTo>
                <a:lnTo>
                  <a:pt x="35717" y="5488"/>
                </a:lnTo>
                <a:lnTo>
                  <a:pt x="140445" y="21641"/>
                </a:lnTo>
                <a:lnTo>
                  <a:pt x="216722" y="32932"/>
                </a:lnTo>
                <a:lnTo>
                  <a:pt x="307527" y="44850"/>
                </a:lnTo>
                <a:lnTo>
                  <a:pt x="415282" y="59121"/>
                </a:lnTo>
                <a:lnTo>
                  <a:pt x="534539" y="74175"/>
                </a:lnTo>
                <a:lnTo>
                  <a:pt x="668931" y="90014"/>
                </a:lnTo>
                <a:lnTo>
                  <a:pt x="815430" y="106794"/>
                </a:lnTo>
                <a:lnTo>
                  <a:pt x="974641" y="123574"/>
                </a:lnTo>
                <a:lnTo>
                  <a:pt x="1144144" y="140667"/>
                </a:lnTo>
                <a:lnTo>
                  <a:pt x="1326965" y="156506"/>
                </a:lnTo>
                <a:lnTo>
                  <a:pt x="1518261" y="171717"/>
                </a:lnTo>
                <a:lnTo>
                  <a:pt x="1720453" y="185518"/>
                </a:lnTo>
                <a:lnTo>
                  <a:pt x="1931121" y="198690"/>
                </a:lnTo>
                <a:lnTo>
                  <a:pt x="2150869" y="211079"/>
                </a:lnTo>
                <a:lnTo>
                  <a:pt x="2263467" y="215470"/>
                </a:lnTo>
                <a:lnTo>
                  <a:pt x="2378487" y="220332"/>
                </a:lnTo>
                <a:lnTo>
                  <a:pt x="2495323" y="224879"/>
                </a:lnTo>
                <a:lnTo>
                  <a:pt x="2612764" y="227859"/>
                </a:lnTo>
                <a:lnTo>
                  <a:pt x="2732627" y="230525"/>
                </a:lnTo>
                <a:lnTo>
                  <a:pt x="2853700" y="233348"/>
                </a:lnTo>
                <a:lnTo>
                  <a:pt x="2977195" y="235229"/>
                </a:lnTo>
                <a:lnTo>
                  <a:pt x="3101900" y="235229"/>
                </a:lnTo>
                <a:lnTo>
                  <a:pt x="3227817" y="236170"/>
                </a:lnTo>
                <a:lnTo>
                  <a:pt x="3354944" y="235229"/>
                </a:lnTo>
                <a:lnTo>
                  <a:pt x="3483887" y="233348"/>
                </a:lnTo>
                <a:lnTo>
                  <a:pt x="3612830" y="231623"/>
                </a:lnTo>
                <a:lnTo>
                  <a:pt x="3743589" y="227859"/>
                </a:lnTo>
                <a:lnTo>
                  <a:pt x="3875559" y="223938"/>
                </a:lnTo>
                <a:lnTo>
                  <a:pt x="4007529" y="219391"/>
                </a:lnTo>
                <a:lnTo>
                  <a:pt x="4140710" y="212961"/>
                </a:lnTo>
                <a:lnTo>
                  <a:pt x="4275102" y="205277"/>
                </a:lnTo>
                <a:lnTo>
                  <a:pt x="4410098" y="197907"/>
                </a:lnTo>
                <a:lnTo>
                  <a:pt x="4545096" y="188498"/>
                </a:lnTo>
                <a:lnTo>
                  <a:pt x="4681909" y="177207"/>
                </a:lnTo>
                <a:lnTo>
                  <a:pt x="4816905" y="165916"/>
                </a:lnTo>
                <a:lnTo>
                  <a:pt x="4954323" y="152899"/>
                </a:lnTo>
                <a:lnTo>
                  <a:pt x="5092347" y="138629"/>
                </a:lnTo>
                <a:lnTo>
                  <a:pt x="5228555" y="123574"/>
                </a:lnTo>
                <a:lnTo>
                  <a:pt x="5366578" y="106010"/>
                </a:lnTo>
                <a:lnTo>
                  <a:pt x="5503997" y="87192"/>
                </a:lnTo>
                <a:lnTo>
                  <a:pt x="5642020" y="68530"/>
                </a:lnTo>
                <a:lnTo>
                  <a:pt x="5779438" y="46733"/>
                </a:lnTo>
                <a:lnTo>
                  <a:pt x="5916251" y="24464"/>
                </a:lnTo>
                <a:close/>
              </a:path>
            </a:pathLst>
          </a:custGeom>
          <a:solidFill>
            <a:schemeClr val="tx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1"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1069"/>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3"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49246"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1266A4C7-BF5B-CC09-063C-3D63A3570C68}"/>
              </a:ext>
            </a:extLst>
          </p:cNvPr>
          <p:cNvSpPr>
            <a:spLocks noGrp="1"/>
          </p:cNvSpPr>
          <p:nvPr>
            <p:ph type="title"/>
          </p:nvPr>
        </p:nvSpPr>
        <p:spPr>
          <a:xfrm>
            <a:off x="639098" y="629265"/>
            <a:ext cx="6072776" cy="1622322"/>
          </a:xfrm>
        </p:spPr>
        <p:txBody>
          <a:bodyPr>
            <a:normAutofit/>
          </a:bodyPr>
          <a:lstStyle/>
          <a:p>
            <a:r>
              <a:rPr lang="en-US">
                <a:solidFill>
                  <a:schemeClr val="tx1"/>
                </a:solidFill>
              </a:rPr>
              <a:t>Reproductive Justice – SB 345 (Skinner)</a:t>
            </a:r>
          </a:p>
        </p:txBody>
      </p:sp>
      <p:pic>
        <p:nvPicPr>
          <p:cNvPr id="11" name="Picture 10" descr="A dog with a leash attached to its head&#10;&#10;Description automatically generated">
            <a:extLst>
              <a:ext uri="{FF2B5EF4-FFF2-40B4-BE49-F238E27FC236}">
                <a16:creationId xmlns:a16="http://schemas.microsoft.com/office/drawing/2014/main" id="{5F9D80E5-D8FC-9C15-970D-BED31FB95E7C}"/>
              </a:ext>
            </a:extLst>
          </p:cNvPr>
          <p:cNvPicPr>
            <a:picLocks noChangeAspect="1"/>
          </p:cNvPicPr>
          <p:nvPr/>
        </p:nvPicPr>
        <p:blipFill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r="1" b="1165"/>
          <a:stretch/>
        </p:blipFill>
        <p:spPr>
          <a:xfrm>
            <a:off x="7418226" y="645106"/>
            <a:ext cx="4125317" cy="5585369"/>
          </a:xfrm>
          <a:prstGeom prst="rect">
            <a:avLst/>
          </a:prstGeom>
        </p:spPr>
      </p:pic>
      <p:sp>
        <p:nvSpPr>
          <p:cNvPr id="25" name="Rectangle 24">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B051CA97-1C25-7416-A701-BBA4E36A81AC}"/>
              </a:ext>
            </a:extLst>
          </p:cNvPr>
          <p:cNvSpPr>
            <a:spLocks noGrp="1"/>
          </p:cNvSpPr>
          <p:nvPr>
            <p:ph type="sldNum" sz="quarter" idx="12"/>
          </p:nvPr>
        </p:nvSpPr>
        <p:spPr>
          <a:xfrm>
            <a:off x="10352540" y="295729"/>
            <a:ext cx="838199" cy="767687"/>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2800" b="0" i="0" u="none" strike="noStrike" kern="1200" cap="none" spc="0" normalizeH="0" baseline="0" noProof="0">
                <a:ln>
                  <a:noFill/>
                </a:ln>
                <a:solidFill>
                  <a:srgbClr val="FFFFFF"/>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13</a:t>
            </a:fld>
            <a:endParaRPr kumimoji="0" lang="en-US" sz="2800" b="0" i="0" u="none" strike="noStrike" kern="1200" cap="none" spc="0" normalizeH="0" baseline="0" noProof="0">
              <a:ln>
                <a:noFill/>
              </a:ln>
              <a:solidFill>
                <a:srgbClr val="FFFFFF"/>
              </a:solidFill>
              <a:effectLst/>
              <a:uLnTx/>
              <a:uFillTx/>
              <a:latin typeface="Frutiger LT Std 57 Cn" pitchFamily="34" charset="0"/>
              <a:ea typeface="+mn-ea"/>
              <a:cs typeface="+mn-cs"/>
            </a:endParaRPr>
          </a:p>
        </p:txBody>
      </p:sp>
      <p:sp>
        <p:nvSpPr>
          <p:cNvPr id="27" name="Oval 26">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9" name="Oval 28">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C103314B-1807-815B-4FC9-1D35DE223FCD}"/>
              </a:ext>
            </a:extLst>
          </p:cNvPr>
          <p:cNvSpPr>
            <a:spLocks noGrp="1"/>
          </p:cNvSpPr>
          <p:nvPr>
            <p:ph idx="1"/>
          </p:nvPr>
        </p:nvSpPr>
        <p:spPr>
          <a:xfrm>
            <a:off x="639098" y="2418735"/>
            <a:ext cx="6072776" cy="3811740"/>
          </a:xfrm>
        </p:spPr>
        <p:txBody>
          <a:bodyPr anchor="ctr">
            <a:normAutofit/>
          </a:bodyPr>
          <a:lstStyle/>
          <a:p>
            <a:pPr marL="0" indent="0">
              <a:buNone/>
            </a:pPr>
            <a:r>
              <a:rPr lang="en-US" b="1">
                <a:solidFill>
                  <a:schemeClr val="tx1"/>
                </a:solidFill>
                <a:latin typeface="+mn-lt"/>
              </a:rPr>
              <a:t>Health care services – legally protected health care activities</a:t>
            </a:r>
          </a:p>
          <a:p>
            <a:pPr marL="0" indent="0">
              <a:buNone/>
            </a:pPr>
            <a:endParaRPr lang="en-US">
              <a:solidFill>
                <a:schemeClr val="tx1"/>
              </a:solidFill>
              <a:latin typeface="+mn-lt"/>
            </a:endParaRPr>
          </a:p>
          <a:p>
            <a:pPr marL="0" indent="0">
              <a:buNone/>
            </a:pPr>
            <a:r>
              <a:rPr lang="en-US">
                <a:solidFill>
                  <a:schemeClr val="tx1"/>
                </a:solidFill>
                <a:effectLst/>
                <a:latin typeface="+mn-lt"/>
              </a:rPr>
              <a:t>This bill enacts various safeguards against the enforcement of other states’ laws that prohibit, criminalize, sanction, authorize civil liability against, or otherwise interfere with a person, provider, or other entity in California that offers reproductive health care services or gender-affirming health care services. </a:t>
            </a:r>
          </a:p>
          <a:p>
            <a:pPr marL="0" indent="0">
              <a:buNone/>
            </a:pPr>
            <a:endParaRPr lang="en-US">
              <a:solidFill>
                <a:schemeClr val="tx1"/>
              </a:solidFill>
              <a:latin typeface="+mn-lt"/>
            </a:endParaRPr>
          </a:p>
        </p:txBody>
      </p:sp>
      <p:sp>
        <p:nvSpPr>
          <p:cNvPr id="12" name="TextBox 11">
            <a:extLst>
              <a:ext uri="{FF2B5EF4-FFF2-40B4-BE49-F238E27FC236}">
                <a16:creationId xmlns:a16="http://schemas.microsoft.com/office/drawing/2014/main" id="{5BD4F841-97D2-08DD-AB13-5DD710EF1A78}"/>
              </a:ext>
            </a:extLst>
          </p:cNvPr>
          <p:cNvSpPr txBox="1"/>
          <p:nvPr/>
        </p:nvSpPr>
        <p:spPr>
          <a:xfrm>
            <a:off x="9127497" y="6030420"/>
            <a:ext cx="241604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a:ea typeface="+mn-ea"/>
                <a:cs typeface="+mn-cs"/>
                <a:hlinkClick r:id="rId5" tooltip="http://www.thinkinghumanity.com/2018/12/adorable-pictures-of-the-largest-danes-we-have-ever-seen.htm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Arial"/>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rial"/>
                <a:ea typeface="+mn-ea"/>
                <a:cs typeface="+mn-cs"/>
                <a:hlinkClick r:id="rId6"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34280328"/>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4683443-FE49-41EE-B218-ABBB4B47EE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9" descr="A dog lying on a couch&#10;&#10;Description automatically generated">
            <a:extLst>
              <a:ext uri="{FF2B5EF4-FFF2-40B4-BE49-F238E27FC236}">
                <a16:creationId xmlns:a16="http://schemas.microsoft.com/office/drawing/2014/main" id="{81E9E0DC-75F7-AC0B-2EC4-DB31A142A6B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2731" r="1" b="16516"/>
          <a:stretch/>
        </p:blipFill>
        <p:spPr>
          <a:xfrm>
            <a:off x="461176" y="421419"/>
            <a:ext cx="11251095" cy="5970419"/>
          </a:xfrm>
          <a:prstGeom prst="rect">
            <a:avLst/>
          </a:prstGeom>
        </p:spPr>
      </p:pic>
      <p:sp>
        <p:nvSpPr>
          <p:cNvPr id="17" name="Freeform 5">
            <a:extLst>
              <a:ext uri="{FF2B5EF4-FFF2-40B4-BE49-F238E27FC236}">
                <a16:creationId xmlns:a16="http://schemas.microsoft.com/office/drawing/2014/main" id="{199BDFFF-0566-4CB2-8954-44CB1A3C4E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8DAB83F8-D7E1-CCF2-ECBA-C28CC27E6F01}"/>
              </a:ext>
            </a:extLst>
          </p:cNvPr>
          <p:cNvSpPr>
            <a:spLocks noGrp="1"/>
          </p:cNvSpPr>
          <p:nvPr>
            <p:ph type="title"/>
          </p:nvPr>
        </p:nvSpPr>
        <p:spPr>
          <a:xfrm>
            <a:off x="1154954" y="973668"/>
            <a:ext cx="8761413" cy="706964"/>
          </a:xfrm>
        </p:spPr>
        <p:txBody>
          <a:bodyPr>
            <a:normAutofit/>
          </a:bodyPr>
          <a:lstStyle/>
          <a:p>
            <a:r>
              <a:rPr lang="en-US">
                <a:solidFill>
                  <a:schemeClr val="tx1"/>
                </a:solidFill>
              </a:rPr>
              <a:t>Jasper!</a:t>
            </a:r>
          </a:p>
        </p:txBody>
      </p:sp>
      <p:sp>
        <p:nvSpPr>
          <p:cNvPr id="19" name="Rectangle 18">
            <a:extLst>
              <a:ext uri="{FF2B5EF4-FFF2-40B4-BE49-F238E27FC236}">
                <a16:creationId xmlns:a16="http://schemas.microsoft.com/office/drawing/2014/main" id="{0D187C4E-14B9-4504-B200-5127823FA7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42448"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08B8CC6A-D30E-49B2-7A11-087E1D983191}"/>
              </a:ext>
            </a:extLst>
          </p:cNvPr>
          <p:cNvSpPr>
            <a:spLocks noGrp="1"/>
          </p:cNvSpPr>
          <p:nvPr>
            <p:ph type="sldNum" sz="quarter" idx="12"/>
          </p:nvPr>
        </p:nvSpPr>
        <p:spPr>
          <a:xfrm>
            <a:off x="10352540" y="295729"/>
            <a:ext cx="838199" cy="767687"/>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2800" b="0" i="0" u="none" strike="noStrike" kern="1200" cap="none" spc="0" normalizeH="0" baseline="0" noProof="0">
                <a:ln>
                  <a:noFill/>
                </a:ln>
                <a:solidFill>
                  <a:srgbClr val="FFFFFF"/>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14</a:t>
            </a:fld>
            <a:endParaRPr kumimoji="0" lang="en-US" sz="2800" b="0" i="0" u="none" strike="noStrike" kern="1200" cap="none" spc="0" normalizeH="0" baseline="0" noProof="0">
              <a:ln>
                <a:noFill/>
              </a:ln>
              <a:solidFill>
                <a:srgbClr val="FFFFFF"/>
              </a:solidFill>
              <a:effectLst/>
              <a:uLnTx/>
              <a:uFillTx/>
              <a:latin typeface="Frutiger LT Std 57 Cn" pitchFamily="34" charset="0"/>
              <a:ea typeface="+mn-ea"/>
              <a:cs typeface="+mn-cs"/>
            </a:endParaRPr>
          </a:p>
        </p:txBody>
      </p:sp>
      <p:sp>
        <p:nvSpPr>
          <p:cNvPr id="3" name="Content Placeholder 2">
            <a:extLst>
              <a:ext uri="{FF2B5EF4-FFF2-40B4-BE49-F238E27FC236}">
                <a16:creationId xmlns:a16="http://schemas.microsoft.com/office/drawing/2014/main" id="{94F32F29-62FC-D989-F25B-239DBFB9BAC9}"/>
              </a:ext>
            </a:extLst>
          </p:cNvPr>
          <p:cNvSpPr>
            <a:spLocks noGrp="1"/>
          </p:cNvSpPr>
          <p:nvPr>
            <p:ph idx="1"/>
          </p:nvPr>
        </p:nvSpPr>
        <p:spPr>
          <a:xfrm>
            <a:off x="1154954" y="2603500"/>
            <a:ext cx="8825659" cy="3416300"/>
          </a:xfrm>
        </p:spPr>
        <p:txBody>
          <a:bodyPr>
            <a:normAutofit/>
          </a:bodyPr>
          <a:lstStyle/>
          <a:p>
            <a:pPr marL="0" indent="0">
              <a:spcBef>
                <a:spcPts val="0"/>
              </a:spcBef>
              <a:spcAft>
                <a:spcPts val="600"/>
              </a:spcAft>
              <a:buNone/>
            </a:pPr>
            <a:r>
              <a:rPr lang="en-US" dirty="0">
                <a:latin typeface="+mn-lt"/>
              </a:rPr>
              <a:t>Erin Scott, Executive Director</a:t>
            </a:r>
          </a:p>
          <a:p>
            <a:pPr marL="0" indent="0">
              <a:spcBef>
                <a:spcPts val="0"/>
              </a:spcBef>
              <a:spcAft>
                <a:spcPts val="600"/>
              </a:spcAft>
              <a:buNone/>
            </a:pPr>
            <a:r>
              <a:rPr lang="en-US" dirty="0">
                <a:latin typeface="+mn-lt"/>
              </a:rPr>
              <a:t>Family Violence Law Center</a:t>
            </a:r>
          </a:p>
          <a:p>
            <a:pPr marL="0" indent="0">
              <a:spcBef>
                <a:spcPts val="0"/>
              </a:spcBef>
              <a:spcAft>
                <a:spcPts val="600"/>
              </a:spcAft>
              <a:buNone/>
            </a:pPr>
            <a:r>
              <a:rPr lang="en-US" dirty="0" err="1">
                <a:latin typeface="+mn-lt"/>
              </a:rPr>
              <a:t>escott@fvlc.org</a:t>
            </a:r>
            <a:endParaRPr lang="en-US" dirty="0">
              <a:latin typeface="+mn-lt"/>
            </a:endParaRPr>
          </a:p>
        </p:txBody>
      </p:sp>
    </p:spTree>
    <p:extLst>
      <p:ext uri="{BB962C8B-B14F-4D97-AF65-F5344CB8AC3E}">
        <p14:creationId xmlns:p14="http://schemas.microsoft.com/office/powerpoint/2010/main" val="132563329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470400" y="1020763"/>
            <a:ext cx="7162800" cy="2387600"/>
          </a:xfrm>
        </p:spPr>
        <p:txBody>
          <a:bodyPr>
            <a:noAutofit/>
          </a:bodyPr>
          <a:lstStyle/>
          <a:p>
            <a:r>
              <a:rPr lang="en-US" sz="4000" b="1" dirty="0">
                <a:solidFill>
                  <a:schemeClr val="accent5">
                    <a:lumMod val="50000"/>
                  </a:schemeClr>
                </a:solidFill>
                <a:latin typeface="Frutiger LT Std 55 Roman" pitchFamily="34" charset="0"/>
              </a:rPr>
              <a:t>New DV Laws:</a:t>
            </a:r>
            <a:br>
              <a:rPr lang="en-US" sz="4000" b="1" dirty="0">
                <a:solidFill>
                  <a:schemeClr val="accent5">
                    <a:lumMod val="50000"/>
                  </a:schemeClr>
                </a:solidFill>
                <a:latin typeface="Frutiger LT Std 55 Roman" pitchFamily="34" charset="0"/>
              </a:rPr>
            </a:br>
            <a:r>
              <a:rPr lang="en-US" sz="4000" b="1" dirty="0">
                <a:solidFill>
                  <a:schemeClr val="accent5">
                    <a:lumMod val="50000"/>
                  </a:schemeClr>
                </a:solidFill>
                <a:latin typeface="Frutiger LT Std 55 Roman" pitchFamily="34" charset="0"/>
              </a:rPr>
              <a:t>Restraining Orders, Family Law, Teen Dating Violence Prevention</a:t>
            </a:r>
            <a:endParaRPr lang="en-US" sz="4000" dirty="0">
              <a:solidFill>
                <a:schemeClr val="accent5">
                  <a:lumMod val="50000"/>
                </a:schemeClr>
              </a:solidFill>
            </a:endParaRPr>
          </a:p>
        </p:txBody>
      </p:sp>
      <p:sp>
        <p:nvSpPr>
          <p:cNvPr id="3" name="Content Placeholder 2"/>
          <p:cNvSpPr>
            <a:spLocks noGrp="1"/>
          </p:cNvSpPr>
          <p:nvPr>
            <p:ph type="subTitle" idx="1"/>
          </p:nvPr>
        </p:nvSpPr>
        <p:spPr>
          <a:xfrm>
            <a:off x="4546600" y="3830638"/>
            <a:ext cx="7010400" cy="2163762"/>
          </a:xfrm>
        </p:spPr>
        <p:txBody>
          <a:bodyPr>
            <a:normAutofit lnSpcReduction="10000"/>
          </a:bodyPr>
          <a:lstStyle/>
          <a:p>
            <a:pPr marL="0" lvl="0" indent="0">
              <a:spcBef>
                <a:spcPct val="0"/>
              </a:spcBef>
              <a:buNone/>
              <a:defRPr/>
            </a:pPr>
            <a:r>
              <a:rPr lang="en-US" sz="3200" dirty="0">
                <a:solidFill>
                  <a:schemeClr val="accent5">
                    <a:lumMod val="50000"/>
                  </a:schemeClr>
                </a:solidFill>
                <a:latin typeface="Frutiger LT Std 57 Cn" panose="020B0606020204020204" pitchFamily="34" charset="0"/>
              </a:rPr>
              <a:t>Emberly Cross</a:t>
            </a:r>
          </a:p>
          <a:p>
            <a:pPr marL="0" lvl="0" indent="0">
              <a:spcBef>
                <a:spcPct val="0"/>
              </a:spcBef>
              <a:buNone/>
              <a:defRPr/>
            </a:pPr>
            <a:r>
              <a:rPr lang="en-US" sz="3200" dirty="0">
                <a:solidFill>
                  <a:schemeClr val="accent5">
                    <a:lumMod val="50000"/>
                  </a:schemeClr>
                </a:solidFill>
                <a:latin typeface="Frutiger LT Std 57 Cn" panose="020B0606020204020204" pitchFamily="34" charset="0"/>
              </a:rPr>
              <a:t>Coordinating Attorney</a:t>
            </a:r>
          </a:p>
          <a:p>
            <a:pPr marL="0" lvl="0" indent="0">
              <a:spcBef>
                <a:spcPct val="0"/>
              </a:spcBef>
              <a:buNone/>
              <a:defRPr/>
            </a:pPr>
            <a:r>
              <a:rPr lang="en-US" sz="3200" dirty="0">
                <a:solidFill>
                  <a:schemeClr val="accent5">
                    <a:lumMod val="50000"/>
                  </a:schemeClr>
                </a:solidFill>
                <a:latin typeface="Frutiger LT Std 57 Cn" panose="020B0606020204020204" pitchFamily="34" charset="0"/>
              </a:rPr>
              <a:t>Cooperative Restraining Order Clinic</a:t>
            </a:r>
          </a:p>
          <a:p>
            <a:pPr marL="0" lvl="0" indent="0">
              <a:spcBef>
                <a:spcPct val="0"/>
              </a:spcBef>
              <a:buNone/>
              <a:defRPr/>
            </a:pPr>
            <a:r>
              <a:rPr lang="en-US" sz="3200" dirty="0">
                <a:solidFill>
                  <a:schemeClr val="accent5">
                    <a:lumMod val="50000"/>
                  </a:schemeClr>
                </a:solidFill>
                <a:latin typeface="Frutiger LT Std 57 Cn" panose="020B0606020204020204" pitchFamily="34" charset="0"/>
              </a:rPr>
              <a:t>San Francisco</a:t>
            </a:r>
          </a:p>
          <a:p>
            <a:pPr marL="0" lvl="0" indent="0">
              <a:spcBef>
                <a:spcPct val="0"/>
              </a:spcBef>
              <a:buNone/>
              <a:defRPr/>
            </a:pPr>
            <a:r>
              <a:rPr lang="en-US" sz="2800" dirty="0">
                <a:solidFill>
                  <a:schemeClr val="accent5">
                    <a:lumMod val="50000"/>
                  </a:schemeClr>
                </a:solidFill>
                <a:latin typeface="Frutiger LT Std 57 Cn" panose="020B0606020204020204" pitchFamily="34" charset="0"/>
              </a:rPr>
              <a:t>emberly@roclinic.org</a:t>
            </a:r>
            <a:endParaRPr lang="en-US" sz="2800" dirty="0">
              <a:solidFill>
                <a:schemeClr val="accent5">
                  <a:lumMod val="50000"/>
                </a:schemeClr>
              </a:solidFill>
            </a:endParaRPr>
          </a:p>
        </p:txBody>
      </p:sp>
    </p:spTree>
    <p:extLst>
      <p:ext uri="{BB962C8B-B14F-4D97-AF65-F5344CB8AC3E}">
        <p14:creationId xmlns:p14="http://schemas.microsoft.com/office/powerpoint/2010/main" val="1372233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737600" cy="1692275"/>
          </a:xfrm>
        </p:spPr>
        <p:txBody>
          <a:bodyPr>
            <a:noAutofit/>
          </a:bodyPr>
          <a:lstStyle/>
          <a:p>
            <a:r>
              <a:rPr lang="en-US" sz="4000" b="1" dirty="0">
                <a:solidFill>
                  <a:schemeClr val="accent5">
                    <a:lumMod val="50000"/>
                  </a:schemeClr>
                </a:solidFill>
                <a:latin typeface="Frutiger LT Std 55 Roman" pitchFamily="34" charset="0"/>
              </a:rPr>
              <a:t>AB 933 (</a:t>
            </a:r>
            <a:r>
              <a:rPr lang="en-US" sz="4000" b="1" dirty="0" err="1">
                <a:solidFill>
                  <a:schemeClr val="accent5">
                    <a:lumMod val="50000"/>
                  </a:schemeClr>
                </a:solidFill>
                <a:latin typeface="Frutiger LT Std 55 Roman" pitchFamily="34" charset="0"/>
              </a:rPr>
              <a:t>Aguiar</a:t>
            </a:r>
            <a:r>
              <a:rPr lang="en-US" sz="4000" b="1" dirty="0">
                <a:solidFill>
                  <a:schemeClr val="accent5">
                    <a:lumMod val="50000"/>
                  </a:schemeClr>
                </a:solidFill>
                <a:latin typeface="Frutiger LT Std 55 Roman" pitchFamily="34" charset="0"/>
              </a:rPr>
              <a:t>-Curry) Privileged Communications:  sexual assault, harassment, discrimination</a:t>
            </a:r>
            <a:endParaRPr lang="en-US" sz="4000" dirty="0">
              <a:solidFill>
                <a:schemeClr val="accent5">
                  <a:lumMod val="50000"/>
                </a:schemeClr>
              </a:solidFill>
            </a:endParaRPr>
          </a:p>
        </p:txBody>
      </p:sp>
      <p:sp>
        <p:nvSpPr>
          <p:cNvPr id="3" name="Content Placeholder 2"/>
          <p:cNvSpPr>
            <a:spLocks noGrp="1"/>
          </p:cNvSpPr>
          <p:nvPr>
            <p:ph idx="1"/>
          </p:nvPr>
        </p:nvSpPr>
        <p:spPr>
          <a:xfrm>
            <a:off x="533400" y="2520156"/>
            <a:ext cx="9042400" cy="2915444"/>
          </a:xfrm>
        </p:spPr>
        <p:txBody>
          <a:bodyPr>
            <a:normAutofit lnSpcReduction="10000"/>
          </a:bodyPr>
          <a:lstStyle/>
          <a:p>
            <a:pPr marL="0" lvl="0" indent="0">
              <a:spcBef>
                <a:spcPct val="0"/>
              </a:spcBef>
              <a:buNone/>
              <a:defRPr/>
            </a:pPr>
            <a:r>
              <a:rPr lang="en-US" sz="3200" dirty="0">
                <a:solidFill>
                  <a:schemeClr val="accent5">
                    <a:lumMod val="50000"/>
                  </a:schemeClr>
                </a:solidFill>
                <a:latin typeface="Frutiger LT Std 57 Cn" panose="020B0606020204020204" pitchFamily="34" charset="0"/>
              </a:rPr>
              <a:t>Protects survivors from defamation lawsuit for making statements about their experiences of sexual assault, harassment, discrimination</a:t>
            </a:r>
          </a:p>
          <a:p>
            <a:pPr marL="0" lvl="0" indent="0">
              <a:spcBef>
                <a:spcPct val="0"/>
              </a:spcBef>
              <a:buNone/>
              <a:defRPr/>
            </a:pPr>
            <a:endParaRPr lang="en-US" sz="3200" dirty="0">
              <a:solidFill>
                <a:schemeClr val="accent5">
                  <a:lumMod val="50000"/>
                </a:schemeClr>
              </a:solidFill>
              <a:latin typeface="Frutiger LT Std 57 Cn" panose="020B0606020204020204" pitchFamily="34" charset="0"/>
            </a:endParaRPr>
          </a:p>
          <a:p>
            <a:pPr marL="0" lvl="0" indent="0">
              <a:spcBef>
                <a:spcPct val="0"/>
              </a:spcBef>
              <a:buNone/>
              <a:defRPr/>
            </a:pPr>
            <a:r>
              <a:rPr lang="en-US" sz="3200" dirty="0">
                <a:solidFill>
                  <a:schemeClr val="accent5">
                    <a:lumMod val="50000"/>
                  </a:schemeClr>
                </a:solidFill>
                <a:latin typeface="Frutiger LT Std 57 Cn" panose="020B0606020204020204" pitchFamily="34" charset="0"/>
              </a:rPr>
              <a:t>Allows recovery of significant monetary damages for survivor who prevails in defamation case against the survivor</a:t>
            </a:r>
            <a:endParaRPr lang="en-US" dirty="0">
              <a:solidFill>
                <a:schemeClr val="accent5">
                  <a:lumMod val="50000"/>
                </a:schemeClr>
              </a:solidFill>
            </a:endParaRPr>
          </a:p>
        </p:txBody>
      </p:sp>
      <p:sp>
        <p:nvSpPr>
          <p:cNvPr id="8" name="Content Placeholder 2"/>
          <p:cNvSpPr txBox="1">
            <a:spLocks/>
          </p:cNvSpPr>
          <p:nvPr/>
        </p:nvSpPr>
        <p:spPr>
          <a:xfrm>
            <a:off x="533400" y="5878512"/>
            <a:ext cx="4343400" cy="660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4472C4">
                    <a:lumMod val="50000"/>
                  </a:srgbClr>
                </a:solidFill>
                <a:effectLst/>
                <a:uLnTx/>
                <a:uFillTx/>
                <a:latin typeface="Frutiger LT Std 57 Cn" panose="020B0606020204020204" pitchFamily="34" charset="0"/>
                <a:ea typeface="+mn-ea"/>
                <a:cs typeface="+mn-cs"/>
              </a:rPr>
              <a:t>Creates Civil Code §47.1</a:t>
            </a:r>
            <a:endParaRPr kumimoji="0" lang="en-US" sz="2000" b="0"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858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442200" cy="1325563"/>
          </a:xfrm>
        </p:spPr>
        <p:txBody>
          <a:bodyPr/>
          <a:lstStyle/>
          <a:p>
            <a:r>
              <a:rPr lang="en-US" sz="3200" b="1" dirty="0">
                <a:solidFill>
                  <a:srgbClr val="EBEBEB"/>
                </a:solidFill>
                <a:latin typeface="Frutiger LT Std 55 Roman" pitchFamily="34" charset="0"/>
              </a:rPr>
              <a:t>AB 467 (Gabriel) Modification of Criminal Protective Orders</a:t>
            </a:r>
            <a:endParaRPr lang="en-US" dirty="0"/>
          </a:p>
        </p:txBody>
      </p:sp>
      <p:sp>
        <p:nvSpPr>
          <p:cNvPr id="3" name="Content Placeholder 2"/>
          <p:cNvSpPr>
            <a:spLocks noGrp="1"/>
          </p:cNvSpPr>
          <p:nvPr>
            <p:ph idx="1"/>
          </p:nvPr>
        </p:nvSpPr>
        <p:spPr>
          <a:xfrm>
            <a:off x="533400" y="2057400"/>
            <a:ext cx="7747000" cy="3454400"/>
          </a:xfrm>
        </p:spPr>
        <p:txBody>
          <a:bodyPr/>
          <a:lstStyle/>
          <a:p>
            <a:pPr marL="0" lvl="0" indent="0">
              <a:spcBef>
                <a:spcPct val="0"/>
              </a:spcBef>
              <a:buNone/>
              <a:defRPr/>
            </a:pPr>
            <a:r>
              <a:rPr lang="en-US" dirty="0">
                <a:solidFill>
                  <a:schemeClr val="bg1"/>
                </a:solidFill>
                <a:latin typeface="Frutiger LT Std 57 Cn" panose="020B0606020204020204" pitchFamily="34" charset="0"/>
              </a:rPr>
              <a:t>Clarifies that Criminal Protective Orders may be modified</a:t>
            </a:r>
          </a:p>
          <a:p>
            <a:pPr marL="457200" lvl="0" indent="-457200">
              <a:spcBef>
                <a:spcPct val="0"/>
              </a:spcBef>
              <a:defRPr/>
            </a:pPr>
            <a:r>
              <a:rPr lang="en-US" dirty="0">
                <a:solidFill>
                  <a:schemeClr val="bg1"/>
                </a:solidFill>
                <a:latin typeface="Frutiger LT Std 57 Cn" panose="020B0606020204020204" pitchFamily="34" charset="0"/>
              </a:rPr>
              <a:t>by the sentencing court</a:t>
            </a:r>
          </a:p>
          <a:p>
            <a:pPr marL="457200" lvl="0" indent="-457200">
              <a:spcBef>
                <a:spcPct val="0"/>
              </a:spcBef>
              <a:defRPr/>
            </a:pPr>
            <a:r>
              <a:rPr lang="en-US" dirty="0">
                <a:solidFill>
                  <a:schemeClr val="bg1"/>
                </a:solidFill>
                <a:latin typeface="Frutiger LT Std 57 Cn" panose="020B0606020204020204" pitchFamily="34" charset="0"/>
              </a:rPr>
              <a:t>in the county in which it was issued</a:t>
            </a:r>
          </a:p>
          <a:p>
            <a:pPr marL="457200" lvl="0" indent="-457200">
              <a:spcBef>
                <a:spcPct val="0"/>
              </a:spcBef>
              <a:defRPr/>
            </a:pPr>
            <a:r>
              <a:rPr lang="en-US" dirty="0">
                <a:solidFill>
                  <a:schemeClr val="bg1"/>
                </a:solidFill>
                <a:latin typeface="Frutiger LT Std 57 Cn" panose="020B0606020204020204" pitchFamily="34" charset="0"/>
              </a:rPr>
              <a:t>at any time throughout the duration of the order</a:t>
            </a:r>
          </a:p>
          <a:p>
            <a:pPr marL="457200" lvl="0" indent="-457200">
              <a:spcBef>
                <a:spcPct val="0"/>
              </a:spcBef>
              <a:defRPr/>
            </a:pPr>
            <a:r>
              <a:rPr lang="en-US" dirty="0">
                <a:solidFill>
                  <a:schemeClr val="bg1"/>
                </a:solidFill>
                <a:latin typeface="Frutiger LT Std 57 Cn" panose="020B0606020204020204" pitchFamily="34" charset="0"/>
              </a:rPr>
              <a:t>even after defendant has completed their sentence or probation</a:t>
            </a:r>
            <a:endParaRPr lang="en-US" sz="200" dirty="0">
              <a:solidFill>
                <a:schemeClr val="bg1"/>
              </a:solidFill>
              <a:latin typeface="Frutiger LT Std 57 Cn" panose="020B0606020204020204" pitchFamily="34" charset="0"/>
            </a:endParaRPr>
          </a:p>
          <a:p>
            <a:endParaRPr lang="en-US" dirty="0"/>
          </a:p>
        </p:txBody>
      </p:sp>
      <p:sp>
        <p:nvSpPr>
          <p:cNvPr id="8" name="Content Placeholder 2"/>
          <p:cNvSpPr txBox="1">
            <a:spLocks/>
          </p:cNvSpPr>
          <p:nvPr/>
        </p:nvSpPr>
        <p:spPr>
          <a:xfrm>
            <a:off x="533400" y="5878512"/>
            <a:ext cx="4343400" cy="660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Frutiger LT Std 57 Cn" panose="020B0606020204020204" pitchFamily="34" charset="0"/>
                <a:ea typeface="+mn-ea"/>
                <a:cs typeface="+mn-cs"/>
              </a:rPr>
              <a:t>Amends Penal Code §136.2(</a:t>
            </a:r>
            <a:r>
              <a:rPr kumimoji="0" lang="en-US" sz="2000" b="0" i="0" u="none" strike="noStrike" kern="1200" cap="none" spc="0" normalizeH="0" baseline="0" noProof="0" dirty="0" err="1">
                <a:ln>
                  <a:noFill/>
                </a:ln>
                <a:solidFill>
                  <a:prstClr val="white"/>
                </a:solidFill>
                <a:effectLst/>
                <a:uLnTx/>
                <a:uFillTx/>
                <a:latin typeface="Frutiger LT Std 57 Cn" panose="020B0606020204020204" pitchFamily="34" charset="0"/>
                <a:ea typeface="+mn-ea"/>
                <a:cs typeface="+mn-cs"/>
              </a:rPr>
              <a:t>i</a:t>
            </a:r>
            <a:r>
              <a:rPr kumimoji="0" lang="en-US" sz="2000" b="0" i="0" u="none" strike="noStrike" kern="1200" cap="none" spc="0" normalizeH="0" baseline="0" noProof="0" dirty="0">
                <a:ln>
                  <a:noFill/>
                </a:ln>
                <a:solidFill>
                  <a:prstClr val="white"/>
                </a:solidFill>
                <a:effectLst/>
                <a:uLnTx/>
                <a:uFillTx/>
                <a:latin typeface="Frutiger LT Std 57 Cn" panose="020B0606020204020204" pitchFamily="34" charset="0"/>
                <a:ea typeface="+mn-ea"/>
                <a:cs typeface="+mn-cs"/>
              </a:rPr>
              <a:t>)</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45470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737600" cy="1692275"/>
          </a:xfrm>
        </p:spPr>
        <p:txBody>
          <a:bodyPr>
            <a:noAutofit/>
          </a:bodyPr>
          <a:lstStyle/>
          <a:p>
            <a:r>
              <a:rPr lang="en-US" sz="4000" b="1" dirty="0">
                <a:solidFill>
                  <a:srgbClr val="EBEBEB"/>
                </a:solidFill>
                <a:latin typeface="Frutiger LT Std 55 Roman" pitchFamily="34" charset="0"/>
              </a:rPr>
              <a:t>SB 459 (Rubio) Modification of </a:t>
            </a:r>
            <a:br>
              <a:rPr lang="en-US" sz="4000" b="1" dirty="0">
                <a:solidFill>
                  <a:srgbClr val="EBEBEB"/>
                </a:solidFill>
                <a:latin typeface="Frutiger LT Std 55 Roman" pitchFamily="34" charset="0"/>
              </a:rPr>
            </a:br>
            <a:r>
              <a:rPr lang="en-US" sz="4000" b="1" dirty="0">
                <a:solidFill>
                  <a:srgbClr val="EBEBEB"/>
                </a:solidFill>
                <a:latin typeface="Frutiger LT Std 55 Roman" pitchFamily="34" charset="0"/>
              </a:rPr>
              <a:t>DVPA Restraining Orders</a:t>
            </a:r>
            <a:br>
              <a:rPr lang="en-US" sz="4000" b="1" dirty="0">
                <a:solidFill>
                  <a:srgbClr val="EBEBEB"/>
                </a:solidFill>
                <a:latin typeface="Frutiger LT Std 55 Roman" pitchFamily="34" charset="0"/>
              </a:rPr>
            </a:br>
            <a:r>
              <a:rPr lang="en-US" sz="4000" b="1" dirty="0">
                <a:solidFill>
                  <a:srgbClr val="EBEBEB"/>
                </a:solidFill>
                <a:latin typeface="Frutiger LT Std 55 Roman" pitchFamily="34" charset="0"/>
              </a:rPr>
              <a:t>(Sam Sisters Law)</a:t>
            </a:r>
            <a:endParaRPr lang="en-US" sz="4000" dirty="0"/>
          </a:p>
        </p:txBody>
      </p:sp>
      <p:sp>
        <p:nvSpPr>
          <p:cNvPr id="3" name="Content Placeholder 2"/>
          <p:cNvSpPr>
            <a:spLocks noGrp="1"/>
          </p:cNvSpPr>
          <p:nvPr>
            <p:ph idx="1"/>
          </p:nvPr>
        </p:nvSpPr>
        <p:spPr>
          <a:xfrm>
            <a:off x="533400" y="2951956"/>
            <a:ext cx="6908800" cy="2032000"/>
          </a:xfrm>
        </p:spPr>
        <p:txBody>
          <a:bodyPr/>
          <a:lstStyle/>
          <a:p>
            <a:pPr marL="0" lvl="0" indent="0">
              <a:spcBef>
                <a:spcPct val="0"/>
              </a:spcBef>
              <a:buNone/>
              <a:defRPr/>
            </a:pPr>
            <a:r>
              <a:rPr lang="en-US" sz="3200" dirty="0">
                <a:solidFill>
                  <a:schemeClr val="bg1"/>
                </a:solidFill>
                <a:latin typeface="Frutiger LT Std 57 Cn" panose="020B0606020204020204" pitchFamily="34" charset="0"/>
              </a:rPr>
              <a:t>Mandates Judicial Council to create forms for requests to modify existing DVPA restraining order</a:t>
            </a:r>
          </a:p>
          <a:p>
            <a:endParaRPr lang="en-US" dirty="0"/>
          </a:p>
        </p:txBody>
      </p:sp>
      <p:sp>
        <p:nvSpPr>
          <p:cNvPr id="8" name="Content Placeholder 2"/>
          <p:cNvSpPr txBox="1">
            <a:spLocks/>
          </p:cNvSpPr>
          <p:nvPr/>
        </p:nvSpPr>
        <p:spPr>
          <a:xfrm>
            <a:off x="533400" y="5878512"/>
            <a:ext cx="4343400" cy="660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prstClr val="white"/>
                </a:solidFill>
                <a:effectLst/>
                <a:uLnTx/>
                <a:uFillTx/>
                <a:latin typeface="Frutiger LT Std 57 Cn" panose="020B0606020204020204" pitchFamily="34" charset="0"/>
                <a:ea typeface="+mn-ea"/>
                <a:cs typeface="+mn-cs"/>
              </a:rPr>
              <a:t>Creates Family Code §6345(e)</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0253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7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737600" cy="1692275"/>
          </a:xfrm>
        </p:spPr>
        <p:txBody>
          <a:bodyPr>
            <a:noAutofit/>
          </a:bodyPr>
          <a:lstStyle/>
          <a:p>
            <a:r>
              <a:rPr lang="en-US" sz="4000" b="1" dirty="0">
                <a:solidFill>
                  <a:srgbClr val="7030A0"/>
                </a:solidFill>
                <a:latin typeface="Frutiger LT Std 55 Roman" pitchFamily="34" charset="0"/>
              </a:rPr>
              <a:t>SB 741 (Min) DV Restraining Orders: Prehearing discovery</a:t>
            </a:r>
            <a:endParaRPr lang="en-US" sz="4000" dirty="0">
              <a:solidFill>
                <a:srgbClr val="7030A0"/>
              </a:solidFill>
            </a:endParaRPr>
          </a:p>
        </p:txBody>
      </p:sp>
      <p:sp>
        <p:nvSpPr>
          <p:cNvPr id="3" name="Content Placeholder 2"/>
          <p:cNvSpPr>
            <a:spLocks noGrp="1"/>
          </p:cNvSpPr>
          <p:nvPr>
            <p:ph idx="1"/>
          </p:nvPr>
        </p:nvSpPr>
        <p:spPr>
          <a:xfrm>
            <a:off x="533400" y="2510234"/>
            <a:ext cx="10337800" cy="2915444"/>
          </a:xfrm>
        </p:spPr>
        <p:txBody>
          <a:bodyPr>
            <a:normAutofit/>
          </a:bodyPr>
          <a:lstStyle/>
          <a:p>
            <a:pPr marL="0" lvl="0" indent="0">
              <a:spcBef>
                <a:spcPct val="0"/>
              </a:spcBef>
              <a:buNone/>
              <a:defRPr/>
            </a:pPr>
            <a:r>
              <a:rPr lang="en-US" sz="3600" dirty="0">
                <a:solidFill>
                  <a:srgbClr val="7030A0"/>
                </a:solidFill>
                <a:latin typeface="Frutiger LT Std 57 Cn" panose="020B0606020204020204" pitchFamily="34" charset="0"/>
              </a:rPr>
              <a:t>Prohibits discovery in a DVPA restraining order case unless court grants finds good cause to allow it</a:t>
            </a:r>
          </a:p>
          <a:p>
            <a:pPr marL="0" lvl="0" indent="0">
              <a:spcBef>
                <a:spcPts val="1800"/>
              </a:spcBef>
              <a:buNone/>
              <a:defRPr/>
            </a:pPr>
            <a:r>
              <a:rPr lang="en-US" sz="3600" dirty="0">
                <a:solidFill>
                  <a:srgbClr val="7030A0"/>
                </a:solidFill>
                <a:latin typeface="Frutiger LT Std 57 Cn" panose="020B0606020204020204" pitchFamily="34" charset="0"/>
              </a:rPr>
              <a:t>Specifies procedures for discovery request and factors for court to consider</a:t>
            </a:r>
            <a:endParaRPr lang="en-US" sz="3600" dirty="0">
              <a:solidFill>
                <a:srgbClr val="7030A0"/>
              </a:solidFill>
            </a:endParaRPr>
          </a:p>
        </p:txBody>
      </p:sp>
      <p:sp>
        <p:nvSpPr>
          <p:cNvPr id="8" name="Content Placeholder 2"/>
          <p:cNvSpPr txBox="1">
            <a:spLocks/>
          </p:cNvSpPr>
          <p:nvPr/>
        </p:nvSpPr>
        <p:spPr>
          <a:xfrm>
            <a:off x="533400" y="5878512"/>
            <a:ext cx="4343400" cy="660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30A0"/>
                </a:solidFill>
                <a:effectLst/>
                <a:uLnTx/>
                <a:uFillTx/>
                <a:latin typeface="Frutiger LT Std 57 Cn" panose="020B0606020204020204" pitchFamily="34" charset="0"/>
                <a:ea typeface="+mn-ea"/>
                <a:cs typeface="+mn-cs"/>
              </a:rPr>
              <a:t>Creates Family Code §6309</a:t>
            </a:r>
            <a:endPar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5727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69471" y="3125919"/>
            <a:ext cx="10811304" cy="1551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Frutiger LT Std 57 Cn" panose="020B0606020204020204" pitchFamily="34" charset="0"/>
                <a:ea typeface="+mj-ea"/>
                <a:cs typeface="+mj-cs"/>
              </a:rPr>
              <a:t>We acknowledge that we are on the traditional territory and homelands of California Native Peoples. These Nations include federally recognized tribes and many other non-recognized tribes that are </a:t>
            </a:r>
            <a:r>
              <a:rPr kumimoji="0" lang="en-US" sz="2800" b="0" i="0" u="none" strike="noStrike" kern="1200" cap="none" spc="0" normalizeH="0" baseline="0" noProof="0">
                <a:ln>
                  <a:noFill/>
                </a:ln>
                <a:solidFill>
                  <a:prstClr val="black"/>
                </a:solidFill>
                <a:effectLst/>
                <a:uLnTx/>
                <a:uFillTx/>
                <a:latin typeface="Frutiger LT Std 57 Cn" panose="020B0606020204020204" pitchFamily="34" charset="0"/>
                <a:ea typeface="+mj-ea"/>
                <a:cs typeface="+mj-cs"/>
              </a:rPr>
              <a:t>all culturally </a:t>
            </a:r>
            <a:r>
              <a:rPr kumimoji="0" lang="en-US" sz="2800" b="0" i="0" u="none" strike="noStrike" kern="1200" cap="none" spc="0" normalizeH="0" baseline="0" noProof="0" dirty="0">
                <a:ln>
                  <a:noFill/>
                </a:ln>
                <a:solidFill>
                  <a:prstClr val="black"/>
                </a:solidFill>
                <a:effectLst/>
                <a:uLnTx/>
                <a:uFillTx/>
                <a:latin typeface="Frutiger LT Std 57 Cn" panose="020B0606020204020204" pitchFamily="34" charset="0"/>
                <a:ea typeface="+mj-ea"/>
                <a:cs typeface="+mj-cs"/>
              </a:rPr>
              <a:t>diverse. We thank these Nations and we keep them in our hearts and thoughts as we are in this space today, this week, and every day.</a:t>
            </a:r>
            <a:endParaRPr kumimoji="0" lang="en-US" sz="3200" b="1" i="0" u="none" strike="noStrike" kern="1200" cap="none" spc="0" normalizeH="0" baseline="0" noProof="0" dirty="0">
              <a:ln>
                <a:noFill/>
              </a:ln>
              <a:solidFill>
                <a:srgbClr val="8582BC">
                  <a:lumMod val="50000"/>
                </a:srgbClr>
              </a:solidFill>
              <a:effectLst/>
              <a:uLnTx/>
              <a:uFillTx/>
              <a:latin typeface="Frutiger LT Std 57 Cn" panose="020B0606020204020204" pitchFamily="34" charset="0"/>
              <a:ea typeface="+mj-ea"/>
              <a:cs typeface="Arial" panose="020B0604020202020204"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23" name="Title 1"/>
          <p:cNvSpPr>
            <a:spLocks noGrp="1"/>
          </p:cNvSpPr>
          <p:nvPr>
            <p:ph type="title"/>
          </p:nvPr>
        </p:nvSpPr>
        <p:spPr>
          <a:xfrm>
            <a:off x="1023645" y="851617"/>
            <a:ext cx="7224110" cy="757534"/>
          </a:xfrm>
        </p:spPr>
        <p:txBody>
          <a:bodyPr>
            <a:normAutofit/>
          </a:bodyPr>
          <a:lstStyle/>
          <a:p>
            <a:r>
              <a:rPr lang="en-US" dirty="0"/>
              <a:t>Land Acknowledgement</a:t>
            </a:r>
          </a:p>
        </p:txBody>
      </p:sp>
      <p:pic>
        <p:nvPicPr>
          <p:cNvPr id="1026" name="Picture 2" descr="Jack's Antique | Art decorates life | Fine Art | Collectibles | Funiture">
            <a:extLst>
              <a:ext uri="{FF2B5EF4-FFF2-40B4-BE49-F238E27FC236}">
                <a16:creationId xmlns:a16="http://schemas.microsoft.com/office/drawing/2014/main" id="{D9A3B540-2D3C-4BFA-A895-9639174902C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960" t="12418" r="14651" b="12418"/>
          <a:stretch/>
        </p:blipFill>
        <p:spPr bwMode="auto">
          <a:xfrm>
            <a:off x="8571244" y="4676758"/>
            <a:ext cx="3247067" cy="2014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32969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9400" y="365125"/>
            <a:ext cx="11480800" cy="1325563"/>
          </a:xfrm>
        </p:spPr>
        <p:txBody>
          <a:bodyPr>
            <a:noAutofit/>
          </a:bodyPr>
          <a:lstStyle/>
          <a:p>
            <a:r>
              <a:rPr lang="en-US" sz="3200" b="1" dirty="0">
                <a:solidFill>
                  <a:schemeClr val="accent1">
                    <a:lumMod val="50000"/>
                  </a:schemeClr>
                </a:solidFill>
                <a:latin typeface="Frutiger LT Std 55 Roman" pitchFamily="34" charset="0"/>
              </a:rPr>
              <a:t>SB 331 (Rubio) Child custody: child abuse and safety</a:t>
            </a:r>
            <a:br>
              <a:rPr lang="en-US" sz="3200" b="1" dirty="0">
                <a:solidFill>
                  <a:schemeClr val="accent1">
                    <a:lumMod val="50000"/>
                  </a:schemeClr>
                </a:solidFill>
                <a:latin typeface="Frutiger LT Std 55 Roman" pitchFamily="34" charset="0"/>
              </a:rPr>
            </a:br>
            <a:r>
              <a:rPr lang="en-US" sz="3000" b="1" i="1" dirty="0" err="1">
                <a:solidFill>
                  <a:schemeClr val="accent1">
                    <a:lumMod val="50000"/>
                  </a:schemeClr>
                </a:solidFill>
                <a:latin typeface="Frutiger LT Std 55 Roman" pitchFamily="34" charset="0"/>
              </a:rPr>
              <a:t>Piqui’s</a:t>
            </a:r>
            <a:r>
              <a:rPr lang="en-US" sz="3000" b="1" i="1" dirty="0">
                <a:solidFill>
                  <a:schemeClr val="accent1">
                    <a:lumMod val="50000"/>
                  </a:schemeClr>
                </a:solidFill>
                <a:latin typeface="Frutiger LT Std 55 Roman" pitchFamily="34" charset="0"/>
              </a:rPr>
              <a:t> Law: Keeping Children Safe from Family Violence Act</a:t>
            </a:r>
            <a:endParaRPr lang="en-US" sz="3000" dirty="0">
              <a:solidFill>
                <a:schemeClr val="accent1">
                  <a:lumMod val="50000"/>
                </a:schemeClr>
              </a:solidFill>
            </a:endParaRPr>
          </a:p>
        </p:txBody>
      </p:sp>
      <p:sp>
        <p:nvSpPr>
          <p:cNvPr id="3" name="Content Placeholder 2"/>
          <p:cNvSpPr>
            <a:spLocks noGrp="1"/>
          </p:cNvSpPr>
          <p:nvPr>
            <p:ph idx="1"/>
          </p:nvPr>
        </p:nvSpPr>
        <p:spPr>
          <a:xfrm>
            <a:off x="787400" y="1673225"/>
            <a:ext cx="10515600" cy="4351338"/>
          </a:xfrm>
        </p:spPr>
        <p:txBody>
          <a:bodyPr/>
          <a:lstStyle/>
          <a:p>
            <a:pPr marL="0" lvl="0" indent="0">
              <a:spcBef>
                <a:spcPct val="0"/>
              </a:spcBef>
              <a:buNone/>
              <a:defRPr/>
            </a:pPr>
            <a:r>
              <a:rPr lang="en-US" dirty="0">
                <a:solidFill>
                  <a:schemeClr val="accent1">
                    <a:lumMod val="50000"/>
                  </a:schemeClr>
                </a:solidFill>
                <a:latin typeface="Frutiger LT Std 57 Cn" panose="020B0606020204020204" pitchFamily="34" charset="0"/>
              </a:rPr>
              <a:t>Prohibits family reunification programs that include</a:t>
            </a:r>
          </a:p>
          <a:p>
            <a:pPr marL="457200" lvl="0" indent="-457200">
              <a:spcBef>
                <a:spcPct val="0"/>
              </a:spcBef>
              <a:defRPr/>
            </a:pPr>
            <a:r>
              <a:rPr lang="en-US" dirty="0">
                <a:solidFill>
                  <a:schemeClr val="accent1">
                    <a:lumMod val="50000"/>
                  </a:schemeClr>
                </a:solidFill>
                <a:latin typeface="Frutiger LT Std 57 Cn" panose="020B0606020204020204" pitchFamily="34" charset="0"/>
              </a:rPr>
              <a:t>no-contact order</a:t>
            </a:r>
          </a:p>
          <a:p>
            <a:pPr marL="457200" lvl="0" indent="-457200">
              <a:spcBef>
                <a:spcPct val="0"/>
              </a:spcBef>
              <a:defRPr/>
            </a:pPr>
            <a:r>
              <a:rPr lang="en-US" dirty="0">
                <a:solidFill>
                  <a:schemeClr val="accent1">
                    <a:lumMod val="50000"/>
                  </a:schemeClr>
                </a:solidFill>
                <a:latin typeface="Frutiger LT Std 57 Cn" panose="020B0606020204020204" pitchFamily="34" charset="0"/>
              </a:rPr>
              <a:t>overnight, multi-day, or </a:t>
            </a:r>
            <a:r>
              <a:rPr lang="en-US" dirty="0" err="1">
                <a:solidFill>
                  <a:schemeClr val="accent1">
                    <a:lumMod val="50000"/>
                  </a:schemeClr>
                </a:solidFill>
                <a:latin typeface="Frutiger LT Std 57 Cn" panose="020B0606020204020204" pitchFamily="34" charset="0"/>
              </a:rPr>
              <a:t>out-of</a:t>
            </a:r>
            <a:r>
              <a:rPr lang="en-US" dirty="0">
                <a:solidFill>
                  <a:schemeClr val="accent1">
                    <a:lumMod val="50000"/>
                  </a:schemeClr>
                </a:solidFill>
                <a:latin typeface="Frutiger LT Std 57 Cn" panose="020B0606020204020204" pitchFamily="34" charset="0"/>
              </a:rPr>
              <a:t> state stay</a:t>
            </a:r>
          </a:p>
          <a:p>
            <a:pPr marL="457200" lvl="0" indent="-457200">
              <a:spcBef>
                <a:spcPct val="0"/>
              </a:spcBef>
              <a:defRPr/>
            </a:pPr>
            <a:r>
              <a:rPr lang="en-US" dirty="0">
                <a:solidFill>
                  <a:schemeClr val="accent1">
                    <a:lumMod val="50000"/>
                  </a:schemeClr>
                </a:solidFill>
                <a:latin typeface="Frutiger LT Std 57 Cn" panose="020B0606020204020204" pitchFamily="34" charset="0"/>
              </a:rPr>
              <a:t>transfer of physical or legal custody</a:t>
            </a:r>
          </a:p>
          <a:p>
            <a:pPr marL="457200" lvl="0" indent="-457200">
              <a:spcBef>
                <a:spcPct val="0"/>
              </a:spcBef>
              <a:defRPr/>
            </a:pPr>
            <a:r>
              <a:rPr lang="en-US" dirty="0">
                <a:solidFill>
                  <a:schemeClr val="accent1">
                    <a:lumMod val="50000"/>
                  </a:schemeClr>
                </a:solidFill>
                <a:latin typeface="Frutiger LT Std 57 Cn" panose="020B0606020204020204" pitchFamily="34" charset="0"/>
              </a:rPr>
              <a:t>private transportation using force or placing child at risk</a:t>
            </a:r>
          </a:p>
          <a:p>
            <a:pPr marL="457200" lvl="0" indent="-457200">
              <a:spcBef>
                <a:spcPct val="0"/>
              </a:spcBef>
              <a:defRPr/>
            </a:pPr>
            <a:r>
              <a:rPr lang="en-US" dirty="0">
                <a:solidFill>
                  <a:schemeClr val="accent1">
                    <a:lumMod val="50000"/>
                  </a:schemeClr>
                </a:solidFill>
                <a:latin typeface="Frutiger LT Std 57 Cn" panose="020B0606020204020204" pitchFamily="34" charset="0"/>
              </a:rPr>
              <a:t>use of threats, undue coercion, verbal abuse, isolation, or other acutely distressing circumstances</a:t>
            </a:r>
            <a:endParaRPr lang="en-US" dirty="0">
              <a:solidFill>
                <a:schemeClr val="accent1">
                  <a:lumMod val="50000"/>
                </a:schemeClr>
              </a:solidFill>
            </a:endParaRPr>
          </a:p>
        </p:txBody>
      </p:sp>
      <p:sp>
        <p:nvSpPr>
          <p:cNvPr id="4" name="Content Placeholder 2"/>
          <p:cNvSpPr txBox="1">
            <a:spLocks/>
          </p:cNvSpPr>
          <p:nvPr/>
        </p:nvSpPr>
        <p:spPr>
          <a:xfrm>
            <a:off x="304800" y="6024563"/>
            <a:ext cx="7264400"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Frutiger LT Std 57 Cn" panose="020B0606020204020204" pitchFamily="34" charset="0"/>
                <a:ea typeface="+mn-ea"/>
                <a:cs typeface="+mn-cs"/>
              </a:rPr>
              <a:t>Adds Family Code §3193 and Government Code §68555.5, amends Government Code §68555</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8688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79400" y="388937"/>
            <a:ext cx="11480800" cy="1030288"/>
          </a:xfrm>
        </p:spPr>
        <p:txBody>
          <a:bodyPr>
            <a:noAutofit/>
          </a:bodyPr>
          <a:lstStyle/>
          <a:p>
            <a:r>
              <a:rPr lang="en-US" sz="3000" b="1" i="1" dirty="0" err="1">
                <a:solidFill>
                  <a:schemeClr val="accent1">
                    <a:lumMod val="50000"/>
                  </a:schemeClr>
                </a:solidFill>
                <a:latin typeface="Frutiger LT Std 55 Roman" pitchFamily="34" charset="0"/>
              </a:rPr>
              <a:t>Piqui’s</a:t>
            </a:r>
            <a:r>
              <a:rPr lang="en-US" sz="3000" b="1" i="1" dirty="0">
                <a:solidFill>
                  <a:schemeClr val="accent1">
                    <a:lumMod val="50000"/>
                  </a:schemeClr>
                </a:solidFill>
                <a:latin typeface="Frutiger LT Std 55 Roman" pitchFamily="34" charset="0"/>
              </a:rPr>
              <a:t> Law, continued</a:t>
            </a:r>
            <a:endParaRPr lang="en-US" sz="3000" dirty="0">
              <a:solidFill>
                <a:schemeClr val="accent1">
                  <a:lumMod val="50000"/>
                </a:schemeClr>
              </a:solidFill>
            </a:endParaRPr>
          </a:p>
        </p:txBody>
      </p:sp>
      <p:sp>
        <p:nvSpPr>
          <p:cNvPr id="3" name="Content Placeholder 2"/>
          <p:cNvSpPr>
            <a:spLocks noGrp="1"/>
          </p:cNvSpPr>
          <p:nvPr>
            <p:ph idx="1"/>
          </p:nvPr>
        </p:nvSpPr>
        <p:spPr>
          <a:xfrm>
            <a:off x="1016000" y="1193800"/>
            <a:ext cx="10261600" cy="4576763"/>
          </a:xfrm>
        </p:spPr>
        <p:txBody>
          <a:bodyPr/>
          <a:lstStyle/>
          <a:p>
            <a:pPr marL="0" lvl="0" indent="0">
              <a:spcBef>
                <a:spcPct val="0"/>
              </a:spcBef>
              <a:buNone/>
              <a:defRPr/>
            </a:pPr>
            <a:r>
              <a:rPr lang="en-US" dirty="0">
                <a:solidFill>
                  <a:schemeClr val="accent1">
                    <a:lumMod val="50000"/>
                  </a:schemeClr>
                </a:solidFill>
                <a:latin typeface="Frutiger LT Std 57 Cn" panose="020B0606020204020204" pitchFamily="34" charset="0"/>
              </a:rPr>
              <a:t>Augments judicial training requirements re DV and child custody, designed to improve courts’ ability to recognize and respond to child physical and sexual abuse, DV, and trauma, and to make appropriate and culturally sensitive decisions prioritizing child safety and well-being </a:t>
            </a:r>
          </a:p>
          <a:p>
            <a:pPr marL="0" lvl="0" indent="0">
              <a:spcBef>
                <a:spcPct val="0"/>
              </a:spcBef>
              <a:buNone/>
              <a:defRPr/>
            </a:pPr>
            <a:endParaRPr lang="en-US" dirty="0">
              <a:solidFill>
                <a:schemeClr val="accent1">
                  <a:lumMod val="50000"/>
                </a:schemeClr>
              </a:solidFill>
              <a:latin typeface="Frutiger LT Std 57 Cn" panose="020B0606020204020204" pitchFamily="34" charset="0"/>
            </a:endParaRPr>
          </a:p>
          <a:p>
            <a:pPr marL="0" lvl="0" indent="0">
              <a:spcBef>
                <a:spcPct val="0"/>
              </a:spcBef>
              <a:buNone/>
              <a:defRPr/>
            </a:pPr>
            <a:r>
              <a:rPr lang="en-US" dirty="0">
                <a:solidFill>
                  <a:schemeClr val="accent1">
                    <a:lumMod val="50000"/>
                  </a:schemeClr>
                </a:solidFill>
                <a:latin typeface="Frutiger LT Std 57 Cn" panose="020B0606020204020204" pitchFamily="34" charset="0"/>
              </a:rPr>
              <a:t>Requires annual report from Judicial Council on</a:t>
            </a:r>
          </a:p>
          <a:p>
            <a:pPr lvl="0">
              <a:spcBef>
                <a:spcPct val="0"/>
              </a:spcBef>
              <a:buFont typeface="Wingdings" panose="05000000000000000000" pitchFamily="2" charset="2"/>
              <a:buChar char="§"/>
              <a:defRPr/>
            </a:pPr>
            <a:r>
              <a:rPr lang="en-US" dirty="0">
                <a:solidFill>
                  <a:schemeClr val="accent1">
                    <a:lumMod val="50000"/>
                  </a:schemeClr>
                </a:solidFill>
                <a:latin typeface="Frutiger LT Std 57 Cn" panose="020B0606020204020204" pitchFamily="34" charset="0"/>
              </a:rPr>
              <a:t>titles of training courses offered</a:t>
            </a:r>
          </a:p>
          <a:p>
            <a:pPr lvl="0">
              <a:spcBef>
                <a:spcPct val="0"/>
              </a:spcBef>
              <a:buFont typeface="Wingdings" panose="05000000000000000000" pitchFamily="2" charset="2"/>
              <a:buChar char="§"/>
              <a:defRPr/>
            </a:pPr>
            <a:r>
              <a:rPr lang="en-US" dirty="0">
                <a:solidFill>
                  <a:schemeClr val="accent1">
                    <a:lumMod val="50000"/>
                  </a:schemeClr>
                </a:solidFill>
                <a:latin typeface="Frutiger LT Std 57 Cn" panose="020B0606020204020204" pitchFamily="34" charset="0"/>
              </a:rPr>
              <a:t>number of judicial officers participating in each training</a:t>
            </a:r>
          </a:p>
        </p:txBody>
      </p:sp>
      <p:sp>
        <p:nvSpPr>
          <p:cNvPr id="4" name="Content Placeholder 2"/>
          <p:cNvSpPr txBox="1">
            <a:spLocks/>
          </p:cNvSpPr>
          <p:nvPr/>
        </p:nvSpPr>
        <p:spPr>
          <a:xfrm>
            <a:off x="304800" y="6024563"/>
            <a:ext cx="7264400"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4472C4">
                    <a:lumMod val="50000"/>
                  </a:srgbClr>
                </a:solidFill>
                <a:effectLst/>
                <a:uLnTx/>
                <a:uFillTx/>
                <a:latin typeface="Frutiger LT Std 57 Cn" panose="020B0606020204020204" pitchFamily="34" charset="0"/>
                <a:ea typeface="+mn-ea"/>
                <a:cs typeface="+mn-cs"/>
              </a:rPr>
              <a:t>Adds Family Code §3193 and Government Code §68555.5, amends Government Code §68555</a:t>
            </a:r>
            <a:endParaRPr kumimoji="0" lang="en-US" sz="24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6655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4800" y="390525"/>
            <a:ext cx="11480800" cy="1325563"/>
          </a:xfrm>
        </p:spPr>
        <p:txBody>
          <a:bodyPr>
            <a:noAutofit/>
          </a:bodyPr>
          <a:lstStyle/>
          <a:p>
            <a:r>
              <a:rPr lang="en-US" sz="4800" b="1" dirty="0">
                <a:solidFill>
                  <a:schemeClr val="accent6">
                    <a:lumMod val="50000"/>
                  </a:schemeClr>
                </a:solidFill>
              </a:rPr>
              <a:t>SB 559 (</a:t>
            </a:r>
            <a:r>
              <a:rPr lang="en-US" sz="4800" b="1" dirty="0" err="1">
                <a:solidFill>
                  <a:schemeClr val="accent6">
                    <a:lumMod val="50000"/>
                  </a:schemeClr>
                </a:solidFill>
              </a:rPr>
              <a:t>Cabellero</a:t>
            </a:r>
            <a:r>
              <a:rPr lang="en-US" sz="4800" b="1" dirty="0">
                <a:solidFill>
                  <a:schemeClr val="accent6">
                    <a:lumMod val="50000"/>
                  </a:schemeClr>
                </a:solidFill>
              </a:rPr>
              <a:t>) Visitation</a:t>
            </a:r>
            <a:endParaRPr lang="en-US" sz="4800" dirty="0">
              <a:solidFill>
                <a:schemeClr val="accent6">
                  <a:lumMod val="50000"/>
                </a:schemeClr>
              </a:solidFill>
            </a:endParaRPr>
          </a:p>
        </p:txBody>
      </p:sp>
      <p:sp>
        <p:nvSpPr>
          <p:cNvPr id="3" name="Content Placeholder 2"/>
          <p:cNvSpPr>
            <a:spLocks noGrp="1"/>
          </p:cNvSpPr>
          <p:nvPr>
            <p:ph idx="1"/>
          </p:nvPr>
        </p:nvSpPr>
        <p:spPr>
          <a:xfrm>
            <a:off x="787400" y="1728589"/>
            <a:ext cx="11226800" cy="4108847"/>
          </a:xfrm>
        </p:spPr>
        <p:txBody>
          <a:bodyPr>
            <a:noAutofit/>
          </a:bodyPr>
          <a:lstStyle/>
          <a:p>
            <a:pPr marL="0" lvl="0" indent="0">
              <a:spcBef>
                <a:spcPct val="0"/>
              </a:spcBef>
              <a:buNone/>
              <a:defRPr/>
            </a:pPr>
            <a:r>
              <a:rPr lang="en-US" sz="3000" b="1" dirty="0">
                <a:solidFill>
                  <a:schemeClr val="accent6">
                    <a:lumMod val="50000"/>
                  </a:schemeClr>
                </a:solidFill>
              </a:rPr>
              <a:t>“</a:t>
            </a:r>
            <a:r>
              <a:rPr lang="en-US" sz="3000" b="1" i="1" dirty="0">
                <a:solidFill>
                  <a:schemeClr val="accent6">
                    <a:lumMod val="50000"/>
                  </a:schemeClr>
                </a:solidFill>
              </a:rPr>
              <a:t>Children have the right to be safe and free from domestic violence”</a:t>
            </a:r>
            <a:endParaRPr lang="en-US" sz="3000" b="1" dirty="0">
              <a:solidFill>
                <a:schemeClr val="accent6">
                  <a:lumMod val="50000"/>
                </a:schemeClr>
              </a:solidFill>
            </a:endParaRPr>
          </a:p>
          <a:p>
            <a:pPr marL="457200" indent="-457200">
              <a:spcBef>
                <a:spcPct val="0"/>
              </a:spcBef>
              <a:defRPr/>
            </a:pPr>
            <a:r>
              <a:rPr lang="en-US" sz="3000" b="1" dirty="0">
                <a:solidFill>
                  <a:schemeClr val="accent6">
                    <a:lumMod val="50000"/>
                  </a:schemeClr>
                </a:solidFill>
              </a:rPr>
              <a:t>Court shall ensure order </a:t>
            </a:r>
            <a:r>
              <a:rPr lang="en-US" sz="3000" b="1" i="1" dirty="0">
                <a:solidFill>
                  <a:schemeClr val="accent6">
                    <a:lumMod val="50000"/>
                  </a:schemeClr>
                </a:solidFill>
              </a:rPr>
              <a:t>or stipulation</a:t>
            </a:r>
            <a:r>
              <a:rPr lang="en-US" sz="3000" b="1" dirty="0">
                <a:solidFill>
                  <a:schemeClr val="accent6">
                    <a:lumMod val="50000"/>
                  </a:schemeClr>
                </a:solidFill>
              </a:rPr>
              <a:t> re CV is specific as to time, day, place, and transfer of child</a:t>
            </a:r>
          </a:p>
          <a:p>
            <a:pPr marL="457200" lvl="0" indent="-457200">
              <a:spcBef>
                <a:spcPct val="0"/>
              </a:spcBef>
              <a:defRPr/>
            </a:pPr>
            <a:r>
              <a:rPr lang="en-US" sz="3000" b="1" dirty="0">
                <a:solidFill>
                  <a:schemeClr val="accent6">
                    <a:lumMod val="50000"/>
                  </a:schemeClr>
                </a:solidFill>
              </a:rPr>
              <a:t>When determining BIOC, must consider whether a parent is or has recently resided in a confidential or undisclosed location due to DV</a:t>
            </a:r>
          </a:p>
          <a:p>
            <a:pPr marL="457200" lvl="0" indent="-457200">
              <a:spcBef>
                <a:spcPct val="0"/>
              </a:spcBef>
              <a:defRPr/>
            </a:pPr>
            <a:r>
              <a:rPr lang="en-US" sz="3000" b="1" dirty="0">
                <a:solidFill>
                  <a:schemeClr val="accent6">
                    <a:lumMod val="50000"/>
                  </a:schemeClr>
                </a:solidFill>
              </a:rPr>
              <a:t>If party is at shelter or confidential location, must consider multiple safety factors before ordering in-person visitation</a:t>
            </a:r>
          </a:p>
          <a:p>
            <a:pPr marL="457200" lvl="0" indent="-457200">
              <a:spcBef>
                <a:spcPct val="0"/>
              </a:spcBef>
              <a:defRPr/>
            </a:pPr>
            <a:r>
              <a:rPr lang="en-US" sz="3000" b="1" dirty="0">
                <a:solidFill>
                  <a:schemeClr val="accent6">
                    <a:lumMod val="50000"/>
                  </a:schemeClr>
                </a:solidFill>
              </a:rPr>
              <a:t>If RO in place, must consider virtual visitation</a:t>
            </a:r>
          </a:p>
          <a:p>
            <a:pPr marL="457200" lvl="0" indent="-457200">
              <a:spcBef>
                <a:spcPct val="0"/>
              </a:spcBef>
              <a:defRPr/>
            </a:pPr>
            <a:r>
              <a:rPr lang="en-US" sz="3000" b="1" dirty="0">
                <a:solidFill>
                  <a:schemeClr val="accent6">
                    <a:lumMod val="50000"/>
                  </a:schemeClr>
                </a:solidFill>
              </a:rPr>
              <a:t>Superior court may serve as supervised visitation and exchange locations</a:t>
            </a:r>
          </a:p>
        </p:txBody>
      </p:sp>
      <p:sp>
        <p:nvSpPr>
          <p:cNvPr id="4" name="Content Placeholder 2"/>
          <p:cNvSpPr txBox="1">
            <a:spLocks/>
          </p:cNvSpPr>
          <p:nvPr/>
        </p:nvSpPr>
        <p:spPr>
          <a:xfrm>
            <a:off x="304800" y="6227762"/>
            <a:ext cx="10312400" cy="6302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prstClr val="white"/>
                </a:solidFill>
                <a:effectLst/>
                <a:uLnTx/>
                <a:uFillTx/>
                <a:latin typeface="Frutiger LT Std 57 Cn" panose="020B0606020204020204" pitchFamily="34" charset="0"/>
                <a:ea typeface="+mn-ea"/>
                <a:cs typeface="+mn-cs"/>
              </a:rPr>
              <a:t>Amends Family Code §§3011, 3100, and 3200</a:t>
            </a:r>
            <a:endPar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01087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6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384969"/>
            <a:ext cx="8737600" cy="1291431"/>
          </a:xfrm>
        </p:spPr>
        <p:txBody>
          <a:bodyPr>
            <a:noAutofit/>
          </a:bodyPr>
          <a:lstStyle/>
          <a:p>
            <a:r>
              <a:rPr lang="en-US" sz="4000" b="1" dirty="0">
                <a:solidFill>
                  <a:srgbClr val="7030A0"/>
                </a:solidFill>
                <a:latin typeface="Frutiger LT Std 55 Roman" pitchFamily="34" charset="0"/>
              </a:rPr>
              <a:t>AB 5 (</a:t>
            </a:r>
            <a:r>
              <a:rPr lang="en-US" sz="4000" b="1" dirty="0" err="1">
                <a:solidFill>
                  <a:srgbClr val="7030A0"/>
                </a:solidFill>
                <a:latin typeface="Frutiger LT Std 55 Roman" pitchFamily="34" charset="0"/>
              </a:rPr>
              <a:t>Zbur</a:t>
            </a:r>
            <a:r>
              <a:rPr lang="en-US" sz="4000" b="1" dirty="0">
                <a:solidFill>
                  <a:srgbClr val="7030A0"/>
                </a:solidFill>
                <a:latin typeface="Frutiger LT Std 55 Roman" pitchFamily="34" charset="0"/>
              </a:rPr>
              <a:t>) The Safe &amp; Supportive Schools Act</a:t>
            </a:r>
            <a:endParaRPr lang="en-US" sz="4000" dirty="0">
              <a:solidFill>
                <a:srgbClr val="7030A0"/>
              </a:solidFill>
            </a:endParaRPr>
          </a:p>
        </p:txBody>
      </p:sp>
      <p:sp>
        <p:nvSpPr>
          <p:cNvPr id="3" name="Content Placeholder 2"/>
          <p:cNvSpPr>
            <a:spLocks noGrp="1"/>
          </p:cNvSpPr>
          <p:nvPr>
            <p:ph idx="1"/>
          </p:nvPr>
        </p:nvSpPr>
        <p:spPr>
          <a:xfrm>
            <a:off x="76200" y="1676400"/>
            <a:ext cx="7696200" cy="1890712"/>
          </a:xfrm>
        </p:spPr>
        <p:txBody>
          <a:bodyPr>
            <a:normAutofit/>
          </a:bodyPr>
          <a:lstStyle/>
          <a:p>
            <a:pPr>
              <a:spcBef>
                <a:spcPts val="1800"/>
              </a:spcBef>
              <a:defRPr/>
            </a:pPr>
            <a:r>
              <a:rPr lang="en-US" sz="2400" dirty="0">
                <a:solidFill>
                  <a:srgbClr val="7030A0"/>
                </a:solidFill>
                <a:latin typeface="Frutiger LT Std 57 Cn" panose="020B0606020204020204" pitchFamily="34" charset="0"/>
              </a:rPr>
              <a:t>State Dept of Ed to develop online training for LGBTQ cultural competency teacher training</a:t>
            </a:r>
          </a:p>
          <a:p>
            <a:pPr>
              <a:spcBef>
                <a:spcPts val="1800"/>
              </a:spcBef>
              <a:defRPr/>
            </a:pPr>
            <a:r>
              <a:rPr lang="en-US" sz="2400" dirty="0">
                <a:solidFill>
                  <a:srgbClr val="7030A0"/>
                </a:solidFill>
                <a:latin typeface="Frutiger LT Std 57 Cn" panose="020B0606020204020204" pitchFamily="34" charset="0"/>
              </a:rPr>
              <a:t>7</a:t>
            </a:r>
            <a:r>
              <a:rPr lang="en-US" sz="2400" baseline="30000" dirty="0">
                <a:solidFill>
                  <a:srgbClr val="7030A0"/>
                </a:solidFill>
                <a:latin typeface="Frutiger LT Std 57 Cn" panose="020B0606020204020204" pitchFamily="34" charset="0"/>
              </a:rPr>
              <a:t>th</a:t>
            </a:r>
            <a:r>
              <a:rPr lang="en-US" sz="2400" dirty="0">
                <a:solidFill>
                  <a:srgbClr val="7030A0"/>
                </a:solidFill>
                <a:latin typeface="Frutiger LT Std 57 Cn" panose="020B0606020204020204" pitchFamily="34" charset="0"/>
              </a:rPr>
              <a:t>-12</a:t>
            </a:r>
            <a:r>
              <a:rPr lang="en-US" sz="2400" baseline="30000" dirty="0">
                <a:solidFill>
                  <a:srgbClr val="7030A0"/>
                </a:solidFill>
                <a:latin typeface="Frutiger LT Std 57 Cn" panose="020B0606020204020204" pitchFamily="34" charset="0"/>
              </a:rPr>
              <a:t>th</a:t>
            </a:r>
            <a:r>
              <a:rPr lang="en-US" sz="2400" dirty="0">
                <a:solidFill>
                  <a:srgbClr val="7030A0"/>
                </a:solidFill>
                <a:latin typeface="Frutiger LT Std 57 Cn" panose="020B0606020204020204" pitchFamily="34" charset="0"/>
              </a:rPr>
              <a:t> grade teachers and certificated employees must have 1 hour of training annually</a:t>
            </a:r>
          </a:p>
        </p:txBody>
      </p:sp>
      <p:sp>
        <p:nvSpPr>
          <p:cNvPr id="8" name="Content Placeholder 2"/>
          <p:cNvSpPr txBox="1">
            <a:spLocks/>
          </p:cNvSpPr>
          <p:nvPr/>
        </p:nvSpPr>
        <p:spPr>
          <a:xfrm>
            <a:off x="228600" y="5330824"/>
            <a:ext cx="3479800" cy="1069976"/>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7030A0"/>
                </a:solidFill>
                <a:effectLst/>
                <a:uLnTx/>
                <a:uFillTx/>
                <a:latin typeface="Frutiger LT Std 57 Cn" panose="020B0606020204020204" pitchFamily="34" charset="0"/>
                <a:ea typeface="+mn-ea"/>
                <a:cs typeface="+mn-cs"/>
              </a:rPr>
              <a:t>Amends Education Code §218, adds and repeals §218.3</a:t>
            </a:r>
            <a:endPar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
        <p:nvSpPr>
          <p:cNvPr id="5" name="Content Placeholder 2"/>
          <p:cNvSpPr txBox="1">
            <a:spLocks/>
          </p:cNvSpPr>
          <p:nvPr/>
        </p:nvSpPr>
        <p:spPr>
          <a:xfrm>
            <a:off x="76200" y="3440112"/>
            <a:ext cx="5435600" cy="21082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030A0"/>
                </a:solidFill>
                <a:effectLst/>
                <a:uLnTx/>
                <a:uFillTx/>
                <a:latin typeface="Frutiger LT Std 57 Cn" panose="020B0606020204020204" pitchFamily="34" charset="0"/>
                <a:ea typeface="+mn-ea"/>
                <a:cs typeface="+mn-cs"/>
              </a:rPr>
              <a:t>Schools must document the training</a:t>
            </a:r>
          </a:p>
          <a:p>
            <a:pPr marL="228600" marR="0" lvl="0" indent="-228600" algn="l" defTabSz="914400" rtl="0" eaLnBrk="1" fontAlgn="auto" latinLnBrk="0" hangingPunct="1">
              <a:lnSpc>
                <a:spcPct val="90000"/>
              </a:lnSpc>
              <a:spcBef>
                <a:spcPts val="1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7030A0"/>
                </a:solidFill>
                <a:effectLst/>
                <a:uLnTx/>
                <a:uFillTx/>
                <a:latin typeface="Frutiger LT Std 57 Cn" panose="020B0606020204020204" pitchFamily="34" charset="0"/>
                <a:ea typeface="+mn-ea"/>
                <a:cs typeface="+mn-cs"/>
              </a:rPr>
              <a:t>Ed Dept must monitor compliance and report to Legislature</a:t>
            </a:r>
            <a:endParaRPr kumimoji="0" lang="en-US" sz="2400" b="0" i="0" u="none" strike="noStrike" kern="1200" cap="none" spc="0" normalizeH="0" baseline="0" noProof="0" dirty="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1809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702300" y="384969"/>
            <a:ext cx="6172200" cy="1291431"/>
          </a:xfrm>
        </p:spPr>
        <p:txBody>
          <a:bodyPr>
            <a:noAutofit/>
          </a:bodyPr>
          <a:lstStyle/>
          <a:p>
            <a:r>
              <a:rPr lang="en-US" sz="4000" b="1" dirty="0">
                <a:solidFill>
                  <a:srgbClr val="805B50"/>
                </a:solidFill>
                <a:latin typeface="Frutiger LT Std 55 Roman" pitchFamily="34" charset="0"/>
              </a:rPr>
              <a:t>AB 1071 (Hoover) Teen </a:t>
            </a:r>
            <a:r>
              <a:rPr lang="en-US" sz="4000" b="1" dirty="0" err="1">
                <a:solidFill>
                  <a:srgbClr val="805B50"/>
                </a:solidFill>
                <a:latin typeface="Frutiger LT Std 55 Roman" pitchFamily="34" charset="0"/>
              </a:rPr>
              <a:t>dV</a:t>
            </a:r>
            <a:r>
              <a:rPr lang="en-US" sz="4000" b="1" dirty="0">
                <a:solidFill>
                  <a:srgbClr val="805B50"/>
                </a:solidFill>
                <a:latin typeface="Frutiger LT Std 55 Roman" pitchFamily="34" charset="0"/>
              </a:rPr>
              <a:t> prevention education</a:t>
            </a:r>
            <a:endParaRPr lang="en-US" sz="4000" dirty="0">
              <a:solidFill>
                <a:srgbClr val="805B50"/>
              </a:solidFill>
            </a:endParaRPr>
          </a:p>
        </p:txBody>
      </p:sp>
      <p:sp>
        <p:nvSpPr>
          <p:cNvPr id="3" name="Content Placeholder 2"/>
          <p:cNvSpPr>
            <a:spLocks noGrp="1"/>
          </p:cNvSpPr>
          <p:nvPr>
            <p:ph idx="1"/>
          </p:nvPr>
        </p:nvSpPr>
        <p:spPr>
          <a:xfrm>
            <a:off x="6134100" y="1971278"/>
            <a:ext cx="6057900" cy="3358356"/>
          </a:xfrm>
        </p:spPr>
        <p:txBody>
          <a:bodyPr>
            <a:noAutofit/>
          </a:bodyPr>
          <a:lstStyle/>
          <a:p>
            <a:pPr marL="0" indent="0">
              <a:spcBef>
                <a:spcPts val="1800"/>
              </a:spcBef>
              <a:buNone/>
              <a:defRPr/>
            </a:pPr>
            <a:r>
              <a:rPr lang="en-US" dirty="0">
                <a:solidFill>
                  <a:srgbClr val="6F4F45"/>
                </a:solidFill>
                <a:latin typeface="Frutiger LT Std 57 Cn" panose="020B0606020204020204" pitchFamily="34" charset="0"/>
              </a:rPr>
              <a:t>State Dept of Ed must put on their website:</a:t>
            </a:r>
          </a:p>
          <a:p>
            <a:pPr>
              <a:spcBef>
                <a:spcPts val="1800"/>
              </a:spcBef>
              <a:defRPr/>
            </a:pPr>
            <a:r>
              <a:rPr lang="en-US" dirty="0">
                <a:solidFill>
                  <a:srgbClr val="6F4F45"/>
                </a:solidFill>
                <a:latin typeface="Frutiger LT Std 57 Cn" panose="020B0606020204020204" pitchFamily="34" charset="0"/>
              </a:rPr>
              <a:t>Resources on abuse and teen </a:t>
            </a:r>
            <a:r>
              <a:rPr lang="en-US" dirty="0" err="1">
                <a:solidFill>
                  <a:srgbClr val="6F4F45"/>
                </a:solidFill>
                <a:latin typeface="Frutiger LT Std 57 Cn" panose="020B0606020204020204" pitchFamily="34" charset="0"/>
              </a:rPr>
              <a:t>dV</a:t>
            </a:r>
            <a:r>
              <a:rPr lang="en-US" dirty="0">
                <a:solidFill>
                  <a:srgbClr val="6F4F45"/>
                </a:solidFill>
                <a:latin typeface="Frutiger LT Std 57 Cn" panose="020B0606020204020204" pitchFamily="34" charset="0"/>
              </a:rPr>
              <a:t> prevention for professional development</a:t>
            </a:r>
          </a:p>
          <a:p>
            <a:pPr>
              <a:spcBef>
                <a:spcPts val="1800"/>
              </a:spcBef>
              <a:defRPr/>
            </a:pPr>
            <a:r>
              <a:rPr lang="en-US" dirty="0">
                <a:solidFill>
                  <a:srgbClr val="6F4F45"/>
                </a:solidFill>
                <a:latin typeface="Frutiger LT Std 57 Cn" panose="020B0606020204020204" pitchFamily="34" charset="0"/>
              </a:rPr>
              <a:t>Local and national hotlines and services for teen </a:t>
            </a:r>
            <a:r>
              <a:rPr lang="en-US" dirty="0" err="1">
                <a:solidFill>
                  <a:srgbClr val="6F4F45"/>
                </a:solidFill>
                <a:latin typeface="Frutiger LT Std 57 Cn" panose="020B0606020204020204" pitchFamily="34" charset="0"/>
              </a:rPr>
              <a:t>dV</a:t>
            </a:r>
            <a:r>
              <a:rPr lang="en-US" dirty="0">
                <a:solidFill>
                  <a:srgbClr val="6F4F45"/>
                </a:solidFill>
                <a:latin typeface="Frutiger LT Std 57 Cn" panose="020B0606020204020204" pitchFamily="34" charset="0"/>
              </a:rPr>
              <a:t> survivors</a:t>
            </a:r>
          </a:p>
          <a:p>
            <a:pPr>
              <a:spcBef>
                <a:spcPts val="1800"/>
              </a:spcBef>
              <a:defRPr/>
            </a:pPr>
            <a:r>
              <a:rPr lang="en-US" dirty="0">
                <a:solidFill>
                  <a:srgbClr val="6F4F45"/>
                </a:solidFill>
                <a:latin typeface="Frutiger LT Std 57 Cn" panose="020B0606020204020204" pitchFamily="34" charset="0"/>
              </a:rPr>
              <a:t>Relevant materials for parents, guardians, caretakers</a:t>
            </a:r>
            <a:endParaRPr lang="en-US" dirty="0">
              <a:solidFill>
                <a:srgbClr val="6F4F45"/>
              </a:solidFill>
            </a:endParaRPr>
          </a:p>
        </p:txBody>
      </p:sp>
      <p:sp>
        <p:nvSpPr>
          <p:cNvPr id="8" name="Content Placeholder 2"/>
          <p:cNvSpPr txBox="1">
            <a:spLocks/>
          </p:cNvSpPr>
          <p:nvPr/>
        </p:nvSpPr>
        <p:spPr>
          <a:xfrm>
            <a:off x="495300" y="6197600"/>
            <a:ext cx="6273800" cy="6604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ct val="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805B50"/>
                </a:solidFill>
                <a:effectLst/>
                <a:uLnTx/>
                <a:uFillTx/>
                <a:latin typeface="Frutiger LT Std 57 Cn" panose="020B0606020204020204" pitchFamily="34" charset="0"/>
                <a:ea typeface="+mn-ea"/>
                <a:cs typeface="+mn-cs"/>
              </a:rPr>
              <a:t>Adds Education Code §231.7</a:t>
            </a:r>
            <a:endParaRPr kumimoji="0" lang="en-US" sz="2400" b="0" i="0" u="none" strike="noStrike" kern="1200" cap="none" spc="0" normalizeH="0" baseline="0" noProof="0" dirty="0">
              <a:ln>
                <a:noFill/>
              </a:ln>
              <a:solidFill>
                <a:srgbClr val="805B5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83058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21D93-E634-2B43-A268-2872D5C73024}"/>
              </a:ext>
            </a:extLst>
          </p:cNvPr>
          <p:cNvSpPr>
            <a:spLocks noGrp="1"/>
          </p:cNvSpPr>
          <p:nvPr>
            <p:ph type="ctrTitle"/>
          </p:nvPr>
        </p:nvSpPr>
        <p:spPr>
          <a:xfrm>
            <a:off x="650630" y="2099733"/>
            <a:ext cx="10902461" cy="2677648"/>
          </a:xfrm>
        </p:spPr>
        <p:txBody>
          <a:bodyPr/>
          <a:lstStyle/>
          <a:p>
            <a:r>
              <a:rPr lang="en-US" dirty="0"/>
              <a:t>Collaboration &amp; </a:t>
            </a:r>
            <a:br>
              <a:rPr lang="en-US" dirty="0"/>
            </a:br>
            <a:r>
              <a:rPr lang="en-US" dirty="0"/>
              <a:t>Information-sharing </a:t>
            </a:r>
          </a:p>
        </p:txBody>
      </p:sp>
      <p:sp>
        <p:nvSpPr>
          <p:cNvPr id="4" name="Slide Number Placeholder 3">
            <a:extLst>
              <a:ext uri="{FF2B5EF4-FFF2-40B4-BE49-F238E27FC236}">
                <a16:creationId xmlns:a16="http://schemas.microsoft.com/office/drawing/2014/main" id="{F6926E7C-8F81-2843-BA50-4832E7456C79}"/>
              </a:ext>
            </a:extLst>
          </p:cNvPr>
          <p:cNvSpPr>
            <a:spLocks noGrp="1"/>
          </p:cNvSpPr>
          <p:nvPr>
            <p:ph type="sldNum" sz="quarter" idx="12"/>
          </p:nvPr>
        </p:nvSpPr>
        <p:spPr/>
        <p:txBody>
          <a:bodyPr/>
          <a:lstStyle/>
          <a:p>
            <a:fld id="{D57F1E4F-1CFF-5643-939E-217C01CDF565}" type="slidenum">
              <a:rPr lang="en-US" smtClean="0">
                <a:solidFill>
                  <a:prstClr val="white"/>
                </a:solidFill>
              </a:rPr>
              <a:pPr/>
              <a:t>25</a:t>
            </a:fld>
            <a:endParaRPr lang="en-US" dirty="0">
              <a:solidFill>
                <a:prstClr val="white"/>
              </a:solidFill>
            </a:endParaRPr>
          </a:p>
        </p:txBody>
      </p:sp>
    </p:spTree>
    <p:extLst>
      <p:ext uri="{BB962C8B-B14F-4D97-AF65-F5344CB8AC3E}">
        <p14:creationId xmlns:p14="http://schemas.microsoft.com/office/powerpoint/2010/main" val="34299615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69471" y="3125919"/>
            <a:ext cx="10811304" cy="1551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Title 1"/>
          <p:cNvSpPr>
            <a:spLocks noGrp="1"/>
          </p:cNvSpPr>
          <p:nvPr>
            <p:ph type="title"/>
          </p:nvPr>
        </p:nvSpPr>
        <p:spPr/>
        <p:txBody>
          <a:bodyPr>
            <a:normAutofit/>
          </a:bodyPr>
          <a:lstStyle/>
          <a:p>
            <a:r>
              <a:rPr lang="en-US" dirty="0"/>
              <a:t>AB 806: Crimes in multiple jurisdictions</a:t>
            </a:r>
          </a:p>
        </p:txBody>
      </p:sp>
      <p:sp>
        <p:nvSpPr>
          <p:cNvPr id="4" name="Content Placeholder 3">
            <a:extLst>
              <a:ext uri="{FF2B5EF4-FFF2-40B4-BE49-F238E27FC236}">
                <a16:creationId xmlns:a16="http://schemas.microsoft.com/office/drawing/2014/main" id="{464368C1-705A-6942-BE32-CCEC3B3670C1}"/>
              </a:ext>
            </a:extLst>
          </p:cNvPr>
          <p:cNvSpPr>
            <a:spLocks noGrp="1"/>
          </p:cNvSpPr>
          <p:nvPr>
            <p:ph sz="half" idx="1"/>
          </p:nvPr>
        </p:nvSpPr>
        <p:spPr>
          <a:xfrm>
            <a:off x="710502" y="2364901"/>
            <a:ext cx="4825158" cy="4362135"/>
          </a:xfrm>
        </p:spPr>
        <p:txBody>
          <a:bodyPr>
            <a:noAutofit/>
          </a:bodyPr>
          <a:lstStyle/>
          <a:p>
            <a:r>
              <a:rPr lang="en-US" dirty="0">
                <a:solidFill>
                  <a:schemeClr val="accent6">
                    <a:lumMod val="75000"/>
                  </a:schemeClr>
                </a:solidFill>
              </a:rPr>
              <a:t>Current list of crimes that can be joined across jurisdictions if victim and defendant are the same: </a:t>
            </a:r>
          </a:p>
          <a:p>
            <a:pPr>
              <a:buAutoNum type="arabicPeriod"/>
            </a:pPr>
            <a:r>
              <a:rPr lang="en-US" dirty="0">
                <a:solidFill>
                  <a:schemeClr val="accent6">
                    <a:lumMod val="75000"/>
                  </a:schemeClr>
                </a:solidFill>
              </a:rPr>
              <a:t>dv with injury</a:t>
            </a:r>
          </a:p>
          <a:p>
            <a:pPr>
              <a:buAutoNum type="arabicPeriod"/>
            </a:pPr>
            <a:r>
              <a:rPr lang="en-US" dirty="0">
                <a:solidFill>
                  <a:schemeClr val="accent6">
                    <a:lumMod val="75000"/>
                  </a:schemeClr>
                </a:solidFill>
              </a:rPr>
              <a:t>stalking</a:t>
            </a:r>
          </a:p>
          <a:p>
            <a:pPr>
              <a:buAutoNum type="arabicPeriod"/>
            </a:pPr>
            <a:r>
              <a:rPr lang="en-US" dirty="0">
                <a:solidFill>
                  <a:schemeClr val="accent6">
                    <a:lumMod val="75000"/>
                  </a:schemeClr>
                </a:solidFill>
              </a:rPr>
              <a:t>child abuse </a:t>
            </a:r>
          </a:p>
          <a:p>
            <a:pPr>
              <a:buAutoNum type="arabicPeriod"/>
            </a:pPr>
            <a:r>
              <a:rPr lang="en-US" dirty="0">
                <a:solidFill>
                  <a:schemeClr val="accent6">
                    <a:lumMod val="75000"/>
                  </a:schemeClr>
                </a:solidFill>
              </a:rPr>
              <a:t>sexual battery</a:t>
            </a:r>
          </a:p>
          <a:p>
            <a:pPr>
              <a:buAutoNum type="arabicPeriod"/>
            </a:pPr>
            <a:r>
              <a:rPr lang="en-US" dirty="0">
                <a:solidFill>
                  <a:schemeClr val="accent6">
                    <a:lumMod val="75000"/>
                  </a:schemeClr>
                </a:solidFill>
              </a:rPr>
              <a:t>unlawful sexual intercourse with a minor</a:t>
            </a:r>
          </a:p>
          <a:p>
            <a:pPr marL="0" indent="0">
              <a:buNone/>
            </a:pPr>
            <a:r>
              <a:rPr lang="en-US" dirty="0"/>
              <a:t>*Requires hearing in jurisdiction of proposed trial and written agreement by the prosecutors in the counties with jurisdiction </a:t>
            </a:r>
          </a:p>
          <a:p>
            <a:pPr>
              <a:buAutoNum type="arabicPeriod"/>
            </a:pPr>
            <a:endParaRPr lang="en-US" sz="1600" dirty="0">
              <a:solidFill>
                <a:schemeClr val="accent6">
                  <a:lumMod val="75000"/>
                </a:schemeClr>
              </a:solidFill>
            </a:endParaRPr>
          </a:p>
        </p:txBody>
      </p:sp>
      <p:sp>
        <p:nvSpPr>
          <p:cNvPr id="6" name="Content Placeholder 5">
            <a:extLst>
              <a:ext uri="{FF2B5EF4-FFF2-40B4-BE49-F238E27FC236}">
                <a16:creationId xmlns:a16="http://schemas.microsoft.com/office/drawing/2014/main" id="{AA790121-627F-E345-A1A2-60B08A48B97C}"/>
              </a:ext>
            </a:extLst>
          </p:cNvPr>
          <p:cNvSpPr>
            <a:spLocks noGrp="1"/>
          </p:cNvSpPr>
          <p:nvPr>
            <p:ph sz="half" idx="2"/>
          </p:nvPr>
        </p:nvSpPr>
        <p:spPr>
          <a:xfrm>
            <a:off x="5987563" y="2364901"/>
            <a:ext cx="5325694" cy="4624464"/>
          </a:xfrm>
        </p:spPr>
        <p:txBody>
          <a:bodyPr>
            <a:normAutofit/>
          </a:bodyPr>
          <a:lstStyle/>
          <a:p>
            <a:pPr marL="0" indent="0">
              <a:buNone/>
            </a:pPr>
            <a:r>
              <a:rPr lang="en-US" sz="2000" b="1" dirty="0"/>
              <a:t>+ ANY CRIME OF DOMESTIC VIOLENCE AS DEFINED IN PC SECTION 13700</a:t>
            </a:r>
          </a:p>
          <a:p>
            <a:pPr marL="0" indent="0">
              <a:buNone/>
            </a:pPr>
            <a:r>
              <a:rPr lang="en-US" sz="2000" dirty="0">
                <a:solidFill>
                  <a:srgbClr val="7030A0"/>
                </a:solidFill>
              </a:rPr>
              <a:t>13700(a): abuse </a:t>
            </a:r>
            <a:r>
              <a:rPr lang="en-US" sz="2000" dirty="0"/>
              <a:t>= intentionally or recklessly causing or attempting to cause bodily injury or placing another person in reasonable apprehension of imminent serious bodily injury to self or another person</a:t>
            </a:r>
          </a:p>
          <a:p>
            <a:pPr lvl="1"/>
            <a:r>
              <a:rPr lang="en-US" sz="1800" dirty="0">
                <a:solidFill>
                  <a:schemeClr val="accent6">
                    <a:lumMod val="75000"/>
                  </a:schemeClr>
                </a:solidFill>
              </a:rPr>
              <a:t>criminal threats</a:t>
            </a:r>
          </a:p>
          <a:p>
            <a:pPr lvl="1"/>
            <a:r>
              <a:rPr lang="en-US" sz="1800" dirty="0">
                <a:solidFill>
                  <a:schemeClr val="accent6">
                    <a:lumMod val="75000"/>
                  </a:schemeClr>
                </a:solidFill>
              </a:rPr>
              <a:t>dv without injury</a:t>
            </a:r>
          </a:p>
          <a:p>
            <a:pPr lvl="1"/>
            <a:r>
              <a:rPr lang="en-US" sz="1800" dirty="0">
                <a:solidFill>
                  <a:schemeClr val="accent6">
                    <a:lumMod val="75000"/>
                  </a:schemeClr>
                </a:solidFill>
              </a:rPr>
              <a:t>witness intimidation</a:t>
            </a:r>
          </a:p>
          <a:p>
            <a:pPr lvl="1"/>
            <a:r>
              <a:rPr lang="en-US" sz="1800" dirty="0">
                <a:solidFill>
                  <a:schemeClr val="accent6">
                    <a:lumMod val="75000"/>
                  </a:schemeClr>
                </a:solidFill>
              </a:rPr>
              <a:t>certain protective order violations  </a:t>
            </a:r>
          </a:p>
          <a:p>
            <a:pPr lvl="1"/>
            <a:r>
              <a:rPr lang="en-US" sz="1800" dirty="0">
                <a:solidFill>
                  <a:schemeClr val="accent6">
                    <a:lumMod val="75000"/>
                  </a:schemeClr>
                </a:solidFill>
              </a:rPr>
              <a:t>burglary </a:t>
            </a:r>
          </a:p>
          <a:p>
            <a:endParaRPr lang="en-US" dirty="0"/>
          </a:p>
        </p:txBody>
      </p:sp>
    </p:spTree>
    <p:extLst>
      <p:ext uri="{BB962C8B-B14F-4D97-AF65-F5344CB8AC3E}">
        <p14:creationId xmlns:p14="http://schemas.microsoft.com/office/powerpoint/2010/main" val="30622809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6DF9B-91EA-4347-8EEA-93A6A75FEBB7}"/>
              </a:ext>
            </a:extLst>
          </p:cNvPr>
          <p:cNvSpPr>
            <a:spLocks noGrp="1"/>
          </p:cNvSpPr>
          <p:nvPr>
            <p:ph type="title"/>
          </p:nvPr>
        </p:nvSpPr>
        <p:spPr>
          <a:xfrm>
            <a:off x="1142011" y="768464"/>
            <a:ext cx="8761413" cy="1064994"/>
          </a:xfrm>
        </p:spPr>
        <p:txBody>
          <a:bodyPr/>
          <a:lstStyle/>
          <a:p>
            <a:r>
              <a:rPr lang="en-US" sz="3200" dirty="0"/>
              <a:t>AB 44: Tribal police access to California Law Enforcement Telecommunications System (CLETS)</a:t>
            </a:r>
            <a:endParaRPr lang="en-US" dirty="0">
              <a:solidFill>
                <a:schemeClr val="bg1"/>
              </a:solidFill>
              <a:latin typeface="+mn-lt"/>
            </a:endParaRPr>
          </a:p>
        </p:txBody>
      </p:sp>
      <p:sp>
        <p:nvSpPr>
          <p:cNvPr id="3" name="Content Placeholder 2">
            <a:extLst>
              <a:ext uri="{FF2B5EF4-FFF2-40B4-BE49-F238E27FC236}">
                <a16:creationId xmlns:a16="http://schemas.microsoft.com/office/drawing/2014/main" id="{3CABDDA1-1A1B-334D-A6C6-4BE42298C896}"/>
              </a:ext>
            </a:extLst>
          </p:cNvPr>
          <p:cNvSpPr>
            <a:spLocks noGrp="1"/>
          </p:cNvSpPr>
          <p:nvPr>
            <p:ph sz="half" idx="1"/>
          </p:nvPr>
        </p:nvSpPr>
        <p:spPr>
          <a:xfrm>
            <a:off x="368990" y="2433817"/>
            <a:ext cx="5368692" cy="4674226"/>
          </a:xfrm>
        </p:spPr>
        <p:txBody>
          <a:bodyPr>
            <a:noAutofit/>
          </a:bodyPr>
          <a:lstStyle/>
          <a:p>
            <a:pPr marL="0" indent="0">
              <a:buNone/>
            </a:pPr>
            <a:r>
              <a:rPr lang="en-US" sz="1400" b="0" i="0" u="none" strike="noStrike" dirty="0">
                <a:solidFill>
                  <a:srgbClr val="333333"/>
                </a:solidFill>
                <a:effectLst/>
                <a:latin typeface="Verdana" panose="020B0604030504040204" pitchFamily="34" charset="0"/>
              </a:rPr>
              <a:t>CLETS = network connecting criminal justice agencies across the state  </a:t>
            </a:r>
          </a:p>
          <a:p>
            <a:pPr marL="0" indent="0">
              <a:buNone/>
            </a:pPr>
            <a:r>
              <a:rPr lang="en-US" sz="1400" b="0" i="0" u="none" strike="noStrike" dirty="0">
                <a:solidFill>
                  <a:srgbClr val="333333"/>
                </a:solidFill>
                <a:effectLst/>
                <a:latin typeface="Verdana" panose="020B0604030504040204" pitchFamily="34" charset="0"/>
              </a:rPr>
              <a:t>Current entities with access to CLETS: </a:t>
            </a:r>
            <a:r>
              <a:rPr lang="en-US" sz="1400" b="0" i="1" u="none" strike="noStrike" dirty="0">
                <a:solidFill>
                  <a:srgbClr val="333333"/>
                </a:solidFill>
                <a:effectLst/>
                <a:latin typeface="Verdana" panose="020B0604030504040204" pitchFamily="34" charset="0"/>
              </a:rPr>
              <a:t>sheriffs, city police departments, prosecutors’ offices, courts, probation departments, the California Highway Patrol</a:t>
            </a:r>
          </a:p>
          <a:p>
            <a:pPr marL="0" indent="0" fontAlgn="base">
              <a:buNone/>
            </a:pPr>
            <a:r>
              <a:rPr lang="en-US" sz="1400" b="1" dirty="0">
                <a:solidFill>
                  <a:srgbClr val="333333"/>
                </a:solidFill>
                <a:latin typeface="Verdana" panose="020B0604030504040204" pitchFamily="34" charset="0"/>
              </a:rPr>
              <a:t>But NOT</a:t>
            </a:r>
            <a:r>
              <a:rPr lang="en-US" sz="1400" b="1" i="0" u="none" strike="noStrike" dirty="0">
                <a:solidFill>
                  <a:srgbClr val="333333"/>
                </a:solidFill>
                <a:effectLst/>
                <a:latin typeface="Verdana" panose="020B0604030504040204" pitchFamily="34" charset="0"/>
              </a:rPr>
              <a:t> tribal courts and tribal police that operate within California’s borders  </a:t>
            </a:r>
          </a:p>
          <a:p>
            <a:pPr marL="0" indent="0" algn="just" fontAlgn="base">
              <a:buNone/>
            </a:pPr>
            <a:r>
              <a:rPr lang="en-US" sz="1400" b="0" i="0" u="none" strike="noStrike" dirty="0">
                <a:solidFill>
                  <a:schemeClr val="accent6">
                    <a:lumMod val="50000"/>
                  </a:schemeClr>
                </a:solidFill>
                <a:effectLst/>
                <a:latin typeface="Verdana" panose="020B0604030504040204" pitchFamily="34" charset="0"/>
              </a:rPr>
              <a:t>Consequences</a:t>
            </a:r>
            <a:r>
              <a:rPr lang="en-US" sz="1400" b="0" i="0" u="none" strike="noStrike" dirty="0">
                <a:solidFill>
                  <a:srgbClr val="333333"/>
                </a:solidFill>
                <a:effectLst/>
                <a:latin typeface="Verdana" panose="020B0604030504040204" pitchFamily="34" charset="0"/>
              </a:rPr>
              <a:t>: </a:t>
            </a:r>
          </a:p>
          <a:p>
            <a:pPr fontAlgn="base">
              <a:buAutoNum type="arabicPeriod"/>
            </a:pPr>
            <a:r>
              <a:rPr lang="en-US" sz="1400" b="0" i="0" u="none" strike="noStrike" dirty="0">
                <a:solidFill>
                  <a:schemeClr val="accent6">
                    <a:lumMod val="50000"/>
                  </a:schemeClr>
                </a:solidFill>
                <a:effectLst/>
                <a:latin typeface="Verdana" panose="020B0604030504040204" pitchFamily="34" charset="0"/>
              </a:rPr>
              <a:t>tribal police cannot receive, share, or update critical criminal record information, missing and unidentified persons files, and protective order files</a:t>
            </a:r>
          </a:p>
          <a:p>
            <a:pPr fontAlgn="base">
              <a:buAutoNum type="arabicPeriod"/>
            </a:pPr>
            <a:r>
              <a:rPr lang="en-US" sz="1400" dirty="0">
                <a:solidFill>
                  <a:schemeClr val="accent6">
                    <a:lumMod val="50000"/>
                  </a:schemeClr>
                </a:solidFill>
                <a:latin typeface="Verdana" panose="020B0604030504040204" pitchFamily="34" charset="0"/>
              </a:rPr>
              <a:t>tribal courts cannot enter POs into CLETS</a:t>
            </a:r>
            <a:endParaRPr lang="en-US" sz="1400" b="0" i="0" u="none" strike="noStrike" dirty="0">
              <a:solidFill>
                <a:schemeClr val="accent6">
                  <a:lumMod val="50000"/>
                </a:schemeClr>
              </a:solidFill>
              <a:effectLst/>
              <a:latin typeface="Verdana" panose="020B0604030504040204" pitchFamily="34" charset="0"/>
            </a:endParaRPr>
          </a:p>
          <a:p>
            <a:pPr marL="0" indent="0" fontAlgn="base">
              <a:buNone/>
            </a:pPr>
            <a:endParaRPr lang="en-US" sz="1400" b="1" i="0" u="none" strike="noStrike" dirty="0">
              <a:solidFill>
                <a:srgbClr val="333333"/>
              </a:solidFill>
              <a:effectLst/>
              <a:latin typeface="Verdana" panose="020B0604030504040204" pitchFamily="34" charset="0"/>
            </a:endParaRPr>
          </a:p>
        </p:txBody>
      </p:sp>
      <p:sp>
        <p:nvSpPr>
          <p:cNvPr id="5" name="Content Placeholder 4">
            <a:extLst>
              <a:ext uri="{FF2B5EF4-FFF2-40B4-BE49-F238E27FC236}">
                <a16:creationId xmlns:a16="http://schemas.microsoft.com/office/drawing/2014/main" id="{311AD4BA-D859-284A-80A6-DEE073735444}"/>
              </a:ext>
            </a:extLst>
          </p:cNvPr>
          <p:cNvSpPr>
            <a:spLocks noGrp="1"/>
          </p:cNvSpPr>
          <p:nvPr>
            <p:ph sz="half" idx="2"/>
          </p:nvPr>
        </p:nvSpPr>
        <p:spPr>
          <a:xfrm>
            <a:off x="5946480" y="2433817"/>
            <a:ext cx="4825159" cy="4359432"/>
          </a:xfrm>
        </p:spPr>
        <p:txBody>
          <a:bodyPr>
            <a:normAutofit fontScale="25000" lnSpcReduction="20000"/>
          </a:bodyPr>
          <a:lstStyle/>
          <a:p>
            <a:r>
              <a:rPr lang="en-US" sz="5600" b="0" i="0" u="none" strike="noStrike" dirty="0">
                <a:solidFill>
                  <a:schemeClr val="accent6">
                    <a:lumMod val="75000"/>
                  </a:schemeClr>
                </a:solidFill>
                <a:effectLst/>
                <a:latin typeface="Verdana" panose="020B0604030504040204" pitchFamily="34" charset="0"/>
              </a:rPr>
              <a:t>California has the fifth largest caseload of missing and murdered Indigenous women and people. </a:t>
            </a:r>
          </a:p>
          <a:p>
            <a:r>
              <a:rPr lang="en-US" sz="5600" b="0" i="0" u="none" strike="noStrike" dirty="0">
                <a:solidFill>
                  <a:schemeClr val="accent6">
                    <a:lumMod val="75000"/>
                  </a:schemeClr>
                </a:solidFill>
                <a:effectLst/>
                <a:latin typeface="Verdana" panose="020B0604030504040204" pitchFamily="34" charset="0"/>
              </a:rPr>
              <a:t>Nationwide, more than four in five Native American and Alaska Native women have experienced violence in their lifetime, and more than one in three have in the last year. </a:t>
            </a:r>
          </a:p>
          <a:p>
            <a:r>
              <a:rPr lang="en-US" sz="5600" b="0" i="0" u="none" strike="noStrike" dirty="0">
                <a:solidFill>
                  <a:schemeClr val="accent6">
                    <a:lumMod val="75000"/>
                  </a:schemeClr>
                </a:solidFill>
                <a:effectLst/>
                <a:latin typeface="Verdana" panose="020B0604030504040204" pitchFamily="34" charset="0"/>
              </a:rPr>
              <a:t>Indigenous women go missing and are murdered at rates higher than any other ethnic group in the United States. </a:t>
            </a:r>
          </a:p>
          <a:p>
            <a:r>
              <a:rPr lang="en-US" sz="5600" b="0" i="0" u="none" strike="noStrike" dirty="0">
                <a:solidFill>
                  <a:schemeClr val="accent6">
                    <a:lumMod val="75000"/>
                  </a:schemeClr>
                </a:solidFill>
                <a:effectLst/>
                <a:latin typeface="Verdana" panose="020B0604030504040204" pitchFamily="34" charset="0"/>
              </a:rPr>
              <a:t>Nearly one-half of all indigenous women have been raped, beaten, or stalked by an intimate partner. </a:t>
            </a:r>
            <a:endParaRPr lang="en-US" sz="5600" dirty="0">
              <a:solidFill>
                <a:schemeClr val="accent6">
                  <a:lumMod val="75000"/>
                </a:schemeClr>
              </a:solidFill>
              <a:effectLst/>
              <a:latin typeface="+mn-lt"/>
            </a:endParaRPr>
          </a:p>
          <a:p>
            <a:pPr marL="0" indent="0">
              <a:buNone/>
            </a:pPr>
            <a:endParaRPr lang="en-US" sz="6400" dirty="0">
              <a:solidFill>
                <a:schemeClr val="accent6">
                  <a:lumMod val="50000"/>
                </a:schemeClr>
              </a:solidFill>
              <a:effectLst/>
              <a:latin typeface="+mn-lt"/>
            </a:endParaRPr>
          </a:p>
          <a:p>
            <a:pPr marL="0" indent="0">
              <a:buNone/>
            </a:pPr>
            <a:r>
              <a:rPr lang="en-US" sz="6400" dirty="0">
                <a:solidFill>
                  <a:schemeClr val="accent6">
                    <a:lumMod val="50000"/>
                  </a:schemeClr>
                </a:solidFill>
                <a:effectLst/>
                <a:latin typeface="+mn-lt"/>
              </a:rPr>
              <a:t>Permits a law enforcement agency or court of a federally recognized Indian Tribe in California to apply to the Attorney General for access to CLETS</a:t>
            </a:r>
          </a:p>
          <a:p>
            <a:endParaRPr lang="en-US" sz="1800" dirty="0">
              <a:effectLst/>
              <a:latin typeface="+mn-lt"/>
            </a:endParaRPr>
          </a:p>
          <a:p>
            <a:endParaRPr lang="en-US" dirty="0"/>
          </a:p>
        </p:txBody>
      </p:sp>
      <p:sp>
        <p:nvSpPr>
          <p:cNvPr id="4" name="Slide Number Placeholder 3">
            <a:extLst>
              <a:ext uri="{FF2B5EF4-FFF2-40B4-BE49-F238E27FC236}">
                <a16:creationId xmlns:a16="http://schemas.microsoft.com/office/drawing/2014/main" id="{3CFBFD0D-E21B-9C4E-A3E1-926EBAB19598}"/>
              </a:ext>
            </a:extLst>
          </p:cNvPr>
          <p:cNvSpPr>
            <a:spLocks noGrp="1"/>
          </p:cNvSpPr>
          <p:nvPr>
            <p:ph type="sldNum" sz="quarter" idx="12"/>
          </p:nvPr>
        </p:nvSpPr>
        <p:spPr/>
        <p:txBody>
          <a:bodyPr/>
          <a:lstStyle/>
          <a:p>
            <a:fld id="{D57F1E4F-1CFF-5643-939E-217C01CDF565}" type="slidenum">
              <a:rPr lang="en-US" smtClean="0">
                <a:solidFill>
                  <a:prstClr val="white"/>
                </a:solidFill>
              </a:rPr>
              <a:pPr/>
              <a:t>27</a:t>
            </a:fld>
            <a:endParaRPr lang="en-US" dirty="0">
              <a:solidFill>
                <a:prstClr val="white"/>
              </a:solidFill>
            </a:endParaRPr>
          </a:p>
        </p:txBody>
      </p:sp>
    </p:spTree>
    <p:extLst>
      <p:ext uri="{BB962C8B-B14F-4D97-AF65-F5344CB8AC3E}">
        <p14:creationId xmlns:p14="http://schemas.microsoft.com/office/powerpoint/2010/main" val="2015432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08BCF048-8940-4354-B9EC-5AD74E283C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61" name="Rectangle 60">
              <a:extLst>
                <a:ext uri="{FF2B5EF4-FFF2-40B4-BE49-F238E27FC236}">
                  <a16:creationId xmlns:a16="http://schemas.microsoft.com/office/drawing/2014/main" id="{D024C14A-78BD-44B0-82BE-6A0D0A27063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62" name="Oval 61">
              <a:extLst>
                <a:ext uri="{FF2B5EF4-FFF2-40B4-BE49-F238E27FC236}">
                  <a16:creationId xmlns:a16="http://schemas.microsoft.com/office/drawing/2014/main" id="{809F3D29-EDB1-4F1C-A0E0-36F28CE171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3" name="Oval 62">
              <a:extLst>
                <a:ext uri="{FF2B5EF4-FFF2-40B4-BE49-F238E27FC236}">
                  <a16:creationId xmlns:a16="http://schemas.microsoft.com/office/drawing/2014/main" id="{5282F4AB-C7B8-4A86-9927-AA106AA27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64" name="Rectangle 63">
              <a:extLst>
                <a:ext uri="{FF2B5EF4-FFF2-40B4-BE49-F238E27FC236}">
                  <a16:creationId xmlns:a16="http://schemas.microsoft.com/office/drawing/2014/main" id="{60B26874-5AFA-4D1E-94A9-53AF9790D7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65" name="Freeform 5">
              <a:extLst>
                <a:ext uri="{FF2B5EF4-FFF2-40B4-BE49-F238E27FC236}">
                  <a16:creationId xmlns:a16="http://schemas.microsoft.com/office/drawing/2014/main" id="{A1DA6C95-40F8-4305-89F6-17F6167C0B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66" name="Freeform 5">
              <a:extLst>
                <a:ext uri="{FF2B5EF4-FFF2-40B4-BE49-F238E27FC236}">
                  <a16:creationId xmlns:a16="http://schemas.microsoft.com/office/drawing/2014/main" id="{A2FA2D29-AEEE-4FFA-B233-94FBE84C9B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67" name="Freeform 5">
              <a:extLst>
                <a:ext uri="{FF2B5EF4-FFF2-40B4-BE49-F238E27FC236}">
                  <a16:creationId xmlns:a16="http://schemas.microsoft.com/office/drawing/2014/main" id="{6DA5143E-FA8E-4EC1-99F7-35AE5AD4E37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3" name="Title 1"/>
          <p:cNvSpPr>
            <a:spLocks noGrp="1"/>
          </p:cNvSpPr>
          <p:nvPr>
            <p:ph type="title"/>
          </p:nvPr>
        </p:nvSpPr>
        <p:spPr>
          <a:xfrm>
            <a:off x="1154955" y="973667"/>
            <a:ext cx="2942210" cy="4833745"/>
          </a:xfrm>
        </p:spPr>
        <p:txBody>
          <a:bodyPr>
            <a:normAutofit/>
          </a:bodyPr>
          <a:lstStyle/>
          <a:p>
            <a:pPr>
              <a:lnSpc>
                <a:spcPct val="90000"/>
              </a:lnSpc>
            </a:pPr>
            <a:br>
              <a:rPr lang="en-US" dirty="0">
                <a:solidFill>
                  <a:srgbClr val="EBEBEB"/>
                </a:solidFill>
              </a:rPr>
            </a:br>
            <a:r>
              <a:rPr lang="en-US" dirty="0">
                <a:solidFill>
                  <a:srgbClr val="EBEBEB"/>
                </a:solidFill>
              </a:rPr>
              <a:t>AB 479: Alternatives to probation-approved batterer’s intervention programs</a:t>
            </a:r>
            <a:br>
              <a:rPr lang="en-US" dirty="0">
                <a:solidFill>
                  <a:srgbClr val="EBEBEB"/>
                </a:solidFill>
              </a:rPr>
            </a:br>
            <a:endParaRPr lang="en-US" dirty="0">
              <a:solidFill>
                <a:srgbClr val="EBEBEB"/>
              </a:solidFill>
            </a:endParaRPr>
          </a:p>
        </p:txBody>
      </p:sp>
      <p:sp>
        <p:nvSpPr>
          <p:cNvPr id="69" name="Rectangle 68">
            <a:extLst>
              <a:ext uri="{FF2B5EF4-FFF2-40B4-BE49-F238E27FC236}">
                <a16:creationId xmlns:a16="http://schemas.microsoft.com/office/drawing/2014/main" id="{CC28BCC9-4093-4FD5-83EB-7EC297F513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Title 1"/>
          <p:cNvSpPr txBox="1">
            <a:spLocks/>
          </p:cNvSpPr>
          <p:nvPr/>
        </p:nvSpPr>
        <p:spPr>
          <a:xfrm>
            <a:off x="669471" y="3125919"/>
            <a:ext cx="10811304" cy="1551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38" name="Content Placeholder 3">
            <a:extLst>
              <a:ext uri="{FF2B5EF4-FFF2-40B4-BE49-F238E27FC236}">
                <a16:creationId xmlns:a16="http://schemas.microsoft.com/office/drawing/2014/main" id="{8D534C28-D2DD-BDB3-4ED0-06ACB8735528}"/>
              </a:ext>
            </a:extLst>
          </p:cNvPr>
          <p:cNvGraphicFramePr>
            <a:graphicFrameLocks noGrp="1"/>
          </p:cNvGraphicFramePr>
          <p:nvPr>
            <p:ph idx="1"/>
            <p:extLst>
              <p:ext uri="{D42A27DB-BD31-4B8C-83A1-F6EECF244321}">
                <p14:modId xmlns:p14="http://schemas.microsoft.com/office/powerpoint/2010/main" val="3668342694"/>
              </p:ext>
            </p:extLst>
          </p:nvPr>
        </p:nvGraphicFramePr>
        <p:xfrm>
          <a:off x="5194300" y="808038"/>
          <a:ext cx="6391275" cy="52466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81682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B4F0C-4C54-FC48-9AC8-F8D86A62D639}"/>
              </a:ext>
            </a:extLst>
          </p:cNvPr>
          <p:cNvSpPr>
            <a:spLocks noGrp="1"/>
          </p:cNvSpPr>
          <p:nvPr>
            <p:ph type="ctrTitle"/>
          </p:nvPr>
        </p:nvSpPr>
        <p:spPr/>
        <p:txBody>
          <a:bodyPr/>
          <a:lstStyle/>
          <a:p>
            <a:r>
              <a:rPr lang="en-US" dirty="0"/>
              <a:t>Victim rights</a:t>
            </a:r>
          </a:p>
        </p:txBody>
      </p:sp>
      <p:sp>
        <p:nvSpPr>
          <p:cNvPr id="4" name="Slide Number Placeholder 3">
            <a:extLst>
              <a:ext uri="{FF2B5EF4-FFF2-40B4-BE49-F238E27FC236}">
                <a16:creationId xmlns:a16="http://schemas.microsoft.com/office/drawing/2014/main" id="{C3D40BEE-81F9-F048-86FD-C23853F366E1}"/>
              </a:ext>
            </a:extLst>
          </p:cNvPr>
          <p:cNvSpPr>
            <a:spLocks noGrp="1"/>
          </p:cNvSpPr>
          <p:nvPr>
            <p:ph type="sldNum" sz="quarter" idx="12"/>
          </p:nvPr>
        </p:nvSpPr>
        <p:spPr/>
        <p:txBody>
          <a:bodyPr/>
          <a:lstStyle/>
          <a:p>
            <a:fld id="{D57F1E4F-1CFF-5643-939E-217C01CDF565}" type="slidenum">
              <a:rPr lang="en-US" smtClean="0">
                <a:solidFill>
                  <a:prstClr val="white"/>
                </a:solidFill>
              </a:rPr>
              <a:pPr/>
              <a:t>29</a:t>
            </a:fld>
            <a:endParaRPr lang="en-US" dirty="0">
              <a:solidFill>
                <a:prstClr val="white"/>
              </a:solidFill>
            </a:endParaRPr>
          </a:p>
        </p:txBody>
      </p:sp>
    </p:spTree>
    <p:extLst>
      <p:ext uri="{BB962C8B-B14F-4D97-AF65-F5344CB8AC3E}">
        <p14:creationId xmlns:p14="http://schemas.microsoft.com/office/powerpoint/2010/main" val="22396673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69471" y="3125919"/>
            <a:ext cx="10811304" cy="1551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endParaRPr>
          </a:p>
        </p:txBody>
      </p:sp>
      <p:sp>
        <p:nvSpPr>
          <p:cNvPr id="23" name="Title 1"/>
          <p:cNvSpPr>
            <a:spLocks noGrp="1"/>
          </p:cNvSpPr>
          <p:nvPr>
            <p:ph type="title"/>
          </p:nvPr>
        </p:nvSpPr>
        <p:spPr>
          <a:xfrm>
            <a:off x="1023645" y="851617"/>
            <a:ext cx="7224110" cy="757534"/>
          </a:xfrm>
        </p:spPr>
        <p:txBody>
          <a:bodyPr>
            <a:normAutofit/>
          </a:bodyPr>
          <a:lstStyle/>
          <a:p>
            <a:r>
              <a:rPr lang="en-US" dirty="0"/>
              <a:t>Office on Violence Against Women</a:t>
            </a:r>
          </a:p>
        </p:txBody>
      </p:sp>
      <p:sp>
        <p:nvSpPr>
          <p:cNvPr id="3" name="TextBox 2">
            <a:extLst>
              <a:ext uri="{FF2B5EF4-FFF2-40B4-BE49-F238E27FC236}">
                <a16:creationId xmlns:a16="http://schemas.microsoft.com/office/drawing/2014/main" id="{76270063-DE10-897B-719A-3CB27B4D764D}"/>
              </a:ext>
            </a:extLst>
          </p:cNvPr>
          <p:cNvSpPr txBox="1"/>
          <p:nvPr/>
        </p:nvSpPr>
        <p:spPr>
          <a:xfrm>
            <a:off x="1791254" y="3476804"/>
            <a:ext cx="856773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effectLst/>
                <a:uLnTx/>
                <a:uFillTx/>
                <a:latin typeface="Frutiger" panose="020B0500000000000000" pitchFamily="34" charset="0"/>
              </a:rPr>
              <a:t>This webinar was supported by Grant No. </a:t>
            </a:r>
            <a:r>
              <a:rPr lang="en-US" sz="1600" b="1" i="0" u="none" strike="noStrike" dirty="0">
                <a:effectLst/>
                <a:latin typeface="Frutiger" panose="020B0500000000000000" pitchFamily="34" charset="0"/>
              </a:rPr>
              <a:t>15JOVW-22-GG-00865-STAT,</a:t>
            </a:r>
            <a:r>
              <a:rPr kumimoji="0" lang="en-US" sz="1600" b="0" i="0" u="none" strike="noStrike" kern="1200" cap="none" spc="0" normalizeH="0" baseline="0" noProof="0" dirty="0">
                <a:ln>
                  <a:noFill/>
                </a:ln>
                <a:effectLst/>
                <a:uLnTx/>
                <a:uFillTx/>
                <a:latin typeface="Frutiger" panose="020B0500000000000000" pitchFamily="34" charset="0"/>
              </a:rPr>
              <a:t> awarded by the Office on Violence Against Women, U.S. Department of Justice. The opinions, findings, conclusions and recommendations expressed in this webinar are those of the author(s) and not necessarily reflect the views of the Department of Justice, Office on Violence Against Women.</a:t>
            </a:r>
            <a:endParaRPr kumimoji="0" lang="en-US" sz="1600" b="1" i="0" u="none" strike="noStrike" kern="1200" cap="none" spc="0" normalizeH="0" baseline="0" noProof="0" dirty="0">
              <a:ln>
                <a:noFill/>
              </a:ln>
              <a:effectLst/>
              <a:uLnTx/>
              <a:uFillTx/>
              <a:latin typeface="Frutiger" panose="020B0500000000000000" pitchFamily="34" charset="0"/>
              <a:cs typeface="Arial" panose="020B0604020202020204" pitchFamily="34" charset="0"/>
            </a:endParaRPr>
          </a:p>
        </p:txBody>
      </p:sp>
    </p:spTree>
    <p:extLst>
      <p:ext uri="{BB962C8B-B14F-4D97-AF65-F5344CB8AC3E}">
        <p14:creationId xmlns:p14="http://schemas.microsoft.com/office/powerpoint/2010/main" val="4250711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40" name="Group 28">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0" name="Rectangle 29">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3" name="Title 1"/>
          <p:cNvSpPr>
            <a:spLocks noGrp="1"/>
          </p:cNvSpPr>
          <p:nvPr>
            <p:ph type="title"/>
          </p:nvPr>
        </p:nvSpPr>
        <p:spPr>
          <a:xfrm>
            <a:off x="1154954" y="973668"/>
            <a:ext cx="8761413" cy="706964"/>
          </a:xfrm>
        </p:spPr>
        <p:txBody>
          <a:bodyPr>
            <a:normAutofit/>
          </a:bodyPr>
          <a:lstStyle/>
          <a:p>
            <a:r>
              <a:rPr lang="en-US" dirty="0">
                <a:solidFill>
                  <a:srgbClr val="FFFFFF"/>
                </a:solidFill>
              </a:rPr>
              <a:t>AB 60: Restorative justice programs</a:t>
            </a:r>
          </a:p>
        </p:txBody>
      </p:sp>
      <p:sp>
        <p:nvSpPr>
          <p:cNvPr id="33" name="Rectangle 32">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Title 1"/>
          <p:cNvSpPr txBox="1">
            <a:spLocks/>
          </p:cNvSpPr>
          <p:nvPr/>
        </p:nvSpPr>
        <p:spPr>
          <a:xfrm>
            <a:off x="669471" y="3125919"/>
            <a:ext cx="10811304" cy="1551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41" name="Content Placeholder 3">
            <a:extLst>
              <a:ext uri="{FF2B5EF4-FFF2-40B4-BE49-F238E27FC236}">
                <a16:creationId xmlns:a16="http://schemas.microsoft.com/office/drawing/2014/main" id="{1D3791F2-CB86-5864-B024-B3FACE1FE0EB}"/>
              </a:ext>
            </a:extLst>
          </p:cNvPr>
          <p:cNvGraphicFramePr>
            <a:graphicFrameLocks noGrp="1"/>
          </p:cNvGraphicFramePr>
          <p:nvPr>
            <p:ph idx="1"/>
            <p:extLst>
              <p:ext uri="{D42A27DB-BD31-4B8C-83A1-F6EECF244321}">
                <p14:modId xmlns:p14="http://schemas.microsoft.com/office/powerpoint/2010/main" val="1314724326"/>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89224047"/>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69471" y="3125919"/>
            <a:ext cx="10811304" cy="1551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Title 1"/>
          <p:cNvSpPr>
            <a:spLocks noGrp="1"/>
          </p:cNvSpPr>
          <p:nvPr>
            <p:ph type="title"/>
          </p:nvPr>
        </p:nvSpPr>
        <p:spPr/>
        <p:txBody>
          <a:bodyPr>
            <a:normAutofit/>
          </a:bodyPr>
          <a:lstStyle/>
          <a:p>
            <a:r>
              <a:rPr lang="en-US" dirty="0"/>
              <a:t>SB 350: Pupil attendance &amp; excused absences</a:t>
            </a:r>
          </a:p>
        </p:txBody>
      </p:sp>
      <p:sp>
        <p:nvSpPr>
          <p:cNvPr id="4" name="Content Placeholder 3">
            <a:extLst>
              <a:ext uri="{FF2B5EF4-FFF2-40B4-BE49-F238E27FC236}">
                <a16:creationId xmlns:a16="http://schemas.microsoft.com/office/drawing/2014/main" id="{464368C1-705A-6942-BE32-CCEC3B3670C1}"/>
              </a:ext>
            </a:extLst>
          </p:cNvPr>
          <p:cNvSpPr>
            <a:spLocks noGrp="1"/>
          </p:cNvSpPr>
          <p:nvPr>
            <p:ph idx="1"/>
          </p:nvPr>
        </p:nvSpPr>
        <p:spPr>
          <a:xfrm>
            <a:off x="669471" y="2805867"/>
            <a:ext cx="8825659" cy="3416300"/>
          </a:xfrm>
        </p:spPr>
        <p:txBody>
          <a:bodyPr>
            <a:normAutofit/>
          </a:bodyPr>
          <a:lstStyle/>
          <a:p>
            <a:pPr lvl="1"/>
            <a:r>
              <a:rPr lang="en-US" sz="1800" dirty="0"/>
              <a:t>Extends excused absence to </a:t>
            </a:r>
            <a:r>
              <a:rPr lang="en-US" sz="1800" b="1" dirty="0"/>
              <a:t>5 days maximum </a:t>
            </a:r>
            <a:r>
              <a:rPr lang="en-US" sz="1800" dirty="0"/>
              <a:t>for child to attend funeral or grieve the death of an immediate family member or person akin to immediate family </a:t>
            </a:r>
          </a:p>
          <a:p>
            <a:pPr lvl="1"/>
            <a:r>
              <a:rPr lang="en-US" sz="1800" b="1" dirty="0"/>
              <a:t>Adds 3 day maximum </a:t>
            </a:r>
            <a:r>
              <a:rPr lang="en-US" sz="1800" dirty="0"/>
              <a:t>excused absence for child to access victim services, grief support, or participate in safety planning if the child’s immediate family member or person akin to immediate family has died</a:t>
            </a:r>
          </a:p>
          <a:p>
            <a:pPr lvl="1"/>
            <a:r>
              <a:rPr lang="en-US" sz="1800" dirty="0"/>
              <a:t>Additional absences subject to school’s discretion </a:t>
            </a:r>
          </a:p>
          <a:p>
            <a:pPr lvl="1"/>
            <a:endParaRPr lang="en-US" dirty="0"/>
          </a:p>
          <a:p>
            <a:pPr marL="457200" lvl="1" indent="0">
              <a:buNone/>
            </a:pPr>
            <a:endParaRPr lang="en-US" dirty="0"/>
          </a:p>
        </p:txBody>
      </p:sp>
    </p:spTree>
    <p:extLst>
      <p:ext uri="{BB962C8B-B14F-4D97-AF65-F5344CB8AC3E}">
        <p14:creationId xmlns:p14="http://schemas.microsoft.com/office/powerpoint/2010/main" val="6797300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F448CB3-7B4F-45D7-B7C0-DF553DF614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30" name="Rectangle 29">
              <a:extLst>
                <a:ext uri="{FF2B5EF4-FFF2-40B4-BE49-F238E27FC236}">
                  <a16:creationId xmlns:a16="http://schemas.microsoft.com/office/drawing/2014/main" id="{5C5305EA-7A88-413D-BE8A-47A02476F0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blipFill>
              <a:blip r:embed="rId3">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Freeform 5">
              <a:extLst>
                <a:ext uri="{FF2B5EF4-FFF2-40B4-BE49-F238E27FC236}">
                  <a16:creationId xmlns:a16="http://schemas.microsoft.com/office/drawing/2014/main" id="{FCA94DB5-FE56-4A3D-BC48-31B5595197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rgbClr val="FFFFFF"/>
            </a:solidFill>
            <a:ln>
              <a:noFill/>
            </a:ln>
          </p:spPr>
        </p:sp>
      </p:grpSp>
      <p:sp>
        <p:nvSpPr>
          <p:cNvPr id="23" name="Title 1"/>
          <p:cNvSpPr>
            <a:spLocks noGrp="1"/>
          </p:cNvSpPr>
          <p:nvPr>
            <p:ph type="title"/>
          </p:nvPr>
        </p:nvSpPr>
        <p:spPr>
          <a:xfrm>
            <a:off x="1154954" y="973668"/>
            <a:ext cx="8761413" cy="706964"/>
          </a:xfrm>
        </p:spPr>
        <p:txBody>
          <a:bodyPr>
            <a:normAutofit/>
          </a:bodyPr>
          <a:lstStyle/>
          <a:p>
            <a:r>
              <a:rPr lang="en-US" dirty="0">
                <a:solidFill>
                  <a:srgbClr val="FFFFFF"/>
                </a:solidFill>
              </a:rPr>
              <a:t>AB 467: Criminal protective orders</a:t>
            </a:r>
          </a:p>
        </p:txBody>
      </p:sp>
      <p:sp>
        <p:nvSpPr>
          <p:cNvPr id="33" name="Rectangle 32">
            <a:extLst>
              <a:ext uri="{FF2B5EF4-FFF2-40B4-BE49-F238E27FC236}">
                <a16:creationId xmlns:a16="http://schemas.microsoft.com/office/drawing/2014/main" id="{F9ED434F-8767-46CC-B26B-5AF62FF01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Title 1"/>
          <p:cNvSpPr txBox="1">
            <a:spLocks/>
          </p:cNvSpPr>
          <p:nvPr/>
        </p:nvSpPr>
        <p:spPr>
          <a:xfrm>
            <a:off x="669471" y="3125919"/>
            <a:ext cx="10811304" cy="1551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graphicFrame>
        <p:nvGraphicFramePr>
          <p:cNvPr id="25" name="Content Placeholder 3">
            <a:extLst>
              <a:ext uri="{FF2B5EF4-FFF2-40B4-BE49-F238E27FC236}">
                <a16:creationId xmlns:a16="http://schemas.microsoft.com/office/drawing/2014/main" id="{88BDF722-9FEA-9DEB-2CCD-F325CCBF7C81}"/>
              </a:ext>
            </a:extLst>
          </p:cNvPr>
          <p:cNvGraphicFramePr>
            <a:graphicFrameLocks noGrp="1"/>
          </p:cNvGraphicFramePr>
          <p:nvPr>
            <p:ph idx="1"/>
            <p:extLst>
              <p:ext uri="{D42A27DB-BD31-4B8C-83A1-F6EECF244321}">
                <p14:modId xmlns:p14="http://schemas.microsoft.com/office/powerpoint/2010/main" val="1401106407"/>
              </p:ext>
            </p:extLst>
          </p:nvPr>
        </p:nvGraphicFramePr>
        <p:xfrm>
          <a:off x="1286934" y="2324100"/>
          <a:ext cx="9625383" cy="342268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276814521"/>
      </p:ext>
    </p:extLst>
  </p:cSld>
  <p:clrMapOvr>
    <a:overrideClrMapping bg1="dk1" tx1="lt1" bg2="dk2"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69471" y="3125919"/>
            <a:ext cx="10811304" cy="1551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Title 1"/>
          <p:cNvSpPr>
            <a:spLocks noGrp="1"/>
          </p:cNvSpPr>
          <p:nvPr>
            <p:ph type="title"/>
          </p:nvPr>
        </p:nvSpPr>
        <p:spPr/>
        <p:txBody>
          <a:bodyPr>
            <a:normAutofit/>
          </a:bodyPr>
          <a:lstStyle/>
          <a:p>
            <a:r>
              <a:rPr lang="en-US" dirty="0"/>
              <a:t>SB 290: Victim access to documentation</a:t>
            </a:r>
          </a:p>
        </p:txBody>
      </p:sp>
      <p:sp>
        <p:nvSpPr>
          <p:cNvPr id="4" name="Content Placeholder 3">
            <a:extLst>
              <a:ext uri="{FF2B5EF4-FFF2-40B4-BE49-F238E27FC236}">
                <a16:creationId xmlns:a16="http://schemas.microsoft.com/office/drawing/2014/main" id="{464368C1-705A-6942-BE32-CCEC3B3670C1}"/>
              </a:ext>
            </a:extLst>
          </p:cNvPr>
          <p:cNvSpPr>
            <a:spLocks noGrp="1"/>
          </p:cNvSpPr>
          <p:nvPr>
            <p:ph sz="half" idx="1"/>
          </p:nvPr>
        </p:nvSpPr>
        <p:spPr/>
        <p:txBody>
          <a:bodyPr>
            <a:normAutofit fontScale="77500" lnSpcReduction="20000"/>
          </a:bodyPr>
          <a:lstStyle/>
          <a:p>
            <a:r>
              <a:rPr lang="en-US" dirty="0">
                <a:latin typeface="+mn-lt"/>
              </a:rPr>
              <a:t>Law enforcement agencies must provide upon request, and at no cost to the victim or their representative one copy of all incident report face sheets and incident reports</a:t>
            </a:r>
          </a:p>
          <a:p>
            <a:r>
              <a:rPr lang="en-US" dirty="0">
                <a:latin typeface="+mn-lt"/>
              </a:rPr>
              <a:t>Applies to victims of domestic violence, stalking, sexual assault, human trafficking, elder/dependent adult abuse</a:t>
            </a:r>
          </a:p>
          <a:p>
            <a:r>
              <a:rPr lang="en-US" dirty="0">
                <a:latin typeface="+mn-lt"/>
              </a:rPr>
              <a:t>Face sheet: within 48 hours, unless good cause exists, and then within 5 working days of a request</a:t>
            </a:r>
          </a:p>
          <a:p>
            <a:r>
              <a:rPr lang="en-US" dirty="0">
                <a:latin typeface="+mn-lt"/>
              </a:rPr>
              <a:t>Incident report: within 5 business days, unless good cause exists, and then within 10 business days</a:t>
            </a:r>
          </a:p>
          <a:p>
            <a:r>
              <a:rPr lang="en-US" dirty="0">
                <a:latin typeface="+mn-lt"/>
              </a:rPr>
              <a:t>Applies to requests made within 5 years of the date of completion of the report for DV</a:t>
            </a:r>
          </a:p>
          <a:p>
            <a:r>
              <a:rPr lang="en-US" dirty="0">
                <a:latin typeface="+mn-lt"/>
              </a:rPr>
              <a:t>Within 2 years for other crimes </a:t>
            </a:r>
          </a:p>
        </p:txBody>
      </p:sp>
      <p:sp>
        <p:nvSpPr>
          <p:cNvPr id="2" name="Content Placeholder 1">
            <a:extLst>
              <a:ext uri="{FF2B5EF4-FFF2-40B4-BE49-F238E27FC236}">
                <a16:creationId xmlns:a16="http://schemas.microsoft.com/office/drawing/2014/main" id="{8A89B539-AD2C-CF43-BE24-ABA2629683B5}"/>
              </a:ext>
            </a:extLst>
          </p:cNvPr>
          <p:cNvSpPr>
            <a:spLocks noGrp="1"/>
          </p:cNvSpPr>
          <p:nvPr>
            <p:ph sz="half" idx="2"/>
          </p:nvPr>
        </p:nvSpPr>
        <p:spPr/>
        <p:txBody>
          <a:bodyPr>
            <a:normAutofit fontScale="77500" lnSpcReduction="20000"/>
          </a:bodyPr>
          <a:lstStyle/>
          <a:p>
            <a:r>
              <a:rPr lang="en-US" sz="2100" dirty="0">
                <a:effectLst/>
                <a:latin typeface="+mn-lt"/>
              </a:rPr>
              <a:t>Adds:</a:t>
            </a:r>
          </a:p>
          <a:p>
            <a:pPr>
              <a:buAutoNum type="arabicPeriod"/>
            </a:pPr>
            <a:r>
              <a:rPr lang="en-US" sz="2100" dirty="0">
                <a:solidFill>
                  <a:schemeClr val="accent6">
                    <a:lumMod val="75000"/>
                  </a:schemeClr>
                </a:solidFill>
                <a:effectLst/>
                <a:latin typeface="+mn-lt"/>
              </a:rPr>
              <a:t>copies of </a:t>
            </a:r>
            <a:r>
              <a:rPr lang="en-US" sz="2100" dirty="0">
                <a:solidFill>
                  <a:schemeClr val="accent6">
                    <a:lumMod val="75000"/>
                  </a:schemeClr>
                </a:solidFill>
                <a:latin typeface="+mn-lt"/>
              </a:rPr>
              <a:t>accompanying </a:t>
            </a:r>
            <a:r>
              <a:rPr lang="en-US" sz="2100" dirty="0">
                <a:solidFill>
                  <a:schemeClr val="accent6">
                    <a:lumMod val="75000"/>
                  </a:schemeClr>
                </a:solidFill>
                <a:effectLst/>
                <a:latin typeface="+mn-lt"/>
              </a:rPr>
              <a:t>photographs of victim injuries and property damage</a:t>
            </a:r>
          </a:p>
          <a:p>
            <a:pPr>
              <a:buAutoNum type="arabicPeriod"/>
            </a:pPr>
            <a:r>
              <a:rPr lang="en-US" sz="2100" dirty="0">
                <a:solidFill>
                  <a:schemeClr val="accent6">
                    <a:lumMod val="75000"/>
                  </a:schemeClr>
                </a:solidFill>
                <a:effectLst/>
                <a:latin typeface="+mn-lt"/>
              </a:rPr>
              <a:t>any other photos noted in the report</a:t>
            </a:r>
          </a:p>
          <a:p>
            <a:pPr>
              <a:buAutoNum type="arabicPeriod"/>
            </a:pPr>
            <a:r>
              <a:rPr lang="en-US" sz="2100" dirty="0">
                <a:solidFill>
                  <a:schemeClr val="accent6">
                    <a:lumMod val="75000"/>
                  </a:schemeClr>
                </a:solidFill>
                <a:effectLst/>
                <a:latin typeface="+mn-lt"/>
              </a:rPr>
              <a:t>copies of 911 recordings if any</a:t>
            </a:r>
          </a:p>
          <a:p>
            <a:r>
              <a:rPr lang="en-US" sz="2100" dirty="0">
                <a:effectLst/>
                <a:latin typeface="+mn-lt"/>
              </a:rPr>
              <a:t>Within 5 business days of the request, unless there is good cause, and then within 10 working days of a request. </a:t>
            </a:r>
            <a:endParaRPr lang="en-US" sz="2100" dirty="0">
              <a:latin typeface="+mn-lt"/>
            </a:endParaRPr>
          </a:p>
          <a:p>
            <a:r>
              <a:rPr lang="en-US" sz="2100" dirty="0">
                <a:solidFill>
                  <a:schemeClr val="accent6">
                    <a:lumMod val="75000"/>
                  </a:schemeClr>
                </a:solidFill>
                <a:effectLst/>
                <a:latin typeface="+mn-lt"/>
              </a:rPr>
              <a:t>Within 5</a:t>
            </a:r>
            <a:r>
              <a:rPr lang="en-US" sz="2100" dirty="0">
                <a:solidFill>
                  <a:schemeClr val="accent6">
                    <a:lumMod val="75000"/>
                  </a:schemeClr>
                </a:solidFill>
                <a:latin typeface="+mn-lt"/>
              </a:rPr>
              <a:t> years for ALL category of crimes</a:t>
            </a:r>
          </a:p>
          <a:p>
            <a:pPr marL="0" indent="0">
              <a:buNone/>
            </a:pPr>
            <a:r>
              <a:rPr lang="en-US" sz="2100" dirty="0">
                <a:latin typeface="+mn-lt"/>
              </a:rPr>
              <a:t> </a:t>
            </a:r>
          </a:p>
          <a:p>
            <a:endParaRPr lang="en-US" dirty="0"/>
          </a:p>
        </p:txBody>
      </p:sp>
    </p:spTree>
    <p:extLst>
      <p:ext uri="{BB962C8B-B14F-4D97-AF65-F5344CB8AC3E}">
        <p14:creationId xmlns:p14="http://schemas.microsoft.com/office/powerpoint/2010/main" val="9507175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69471" y="3125919"/>
            <a:ext cx="10811304" cy="1551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Title 1"/>
          <p:cNvSpPr>
            <a:spLocks noGrp="1"/>
          </p:cNvSpPr>
          <p:nvPr>
            <p:ph type="title"/>
          </p:nvPr>
        </p:nvSpPr>
        <p:spPr/>
        <p:txBody>
          <a:bodyPr>
            <a:normAutofit/>
          </a:bodyPr>
          <a:lstStyle/>
          <a:p>
            <a:pPr algn="ctr"/>
            <a:r>
              <a:rPr lang="en-US" dirty="0"/>
              <a:t>AB 1261: U and T Visa certification </a:t>
            </a:r>
          </a:p>
        </p:txBody>
      </p:sp>
      <p:sp>
        <p:nvSpPr>
          <p:cNvPr id="4" name="Content Placeholder 3">
            <a:extLst>
              <a:ext uri="{FF2B5EF4-FFF2-40B4-BE49-F238E27FC236}">
                <a16:creationId xmlns:a16="http://schemas.microsoft.com/office/drawing/2014/main" id="{464368C1-705A-6942-BE32-CCEC3B3670C1}"/>
              </a:ext>
            </a:extLst>
          </p:cNvPr>
          <p:cNvSpPr>
            <a:spLocks noGrp="1"/>
          </p:cNvSpPr>
          <p:nvPr>
            <p:ph sz="half" idx="1"/>
          </p:nvPr>
        </p:nvSpPr>
        <p:spPr/>
        <p:txBody>
          <a:bodyPr>
            <a:normAutofit fontScale="25000" lnSpcReduction="20000"/>
          </a:bodyPr>
          <a:lstStyle/>
          <a:p>
            <a:pPr>
              <a:buFont typeface="+mj-lt"/>
              <a:buAutoNum type="arabicPeriod"/>
            </a:pPr>
            <a:r>
              <a:rPr lang="en-US" sz="6400" dirty="0">
                <a:effectLst/>
                <a:latin typeface="+mn-lt"/>
              </a:rPr>
              <a:t>Certifying entity must forward the form to the victim or their representative without requiring government issued identification </a:t>
            </a:r>
          </a:p>
          <a:p>
            <a:pPr>
              <a:buFont typeface="+mj-lt"/>
              <a:buAutoNum type="arabicPeriod"/>
            </a:pPr>
            <a:r>
              <a:rPr lang="en-US" sz="6400" dirty="0">
                <a:effectLst/>
                <a:latin typeface="+mn-lt"/>
              </a:rPr>
              <a:t>Victim may apply for certification from outside the United States. </a:t>
            </a:r>
          </a:p>
          <a:p>
            <a:pPr>
              <a:buFont typeface="+mj-lt"/>
              <a:buAutoNum type="arabicPeriod"/>
            </a:pPr>
            <a:r>
              <a:rPr lang="en-US" sz="6400" dirty="0">
                <a:effectLst/>
                <a:latin typeface="+mn-lt"/>
              </a:rPr>
              <a:t>Denial of certification must include written explanation and detailed description of how the victim refused to cooperate. </a:t>
            </a:r>
          </a:p>
          <a:p>
            <a:pPr>
              <a:buFont typeface="+mj-lt"/>
              <a:buAutoNum type="arabicPeriod"/>
            </a:pPr>
            <a:r>
              <a:rPr lang="en-US" sz="6400" dirty="0">
                <a:latin typeface="+mn-lt"/>
              </a:rPr>
              <a:t>Presumption of helpfulness not rebutted if victim reasonably asserts they were unaware of request for cooperation</a:t>
            </a:r>
          </a:p>
          <a:p>
            <a:pPr>
              <a:buFont typeface="+mj-lt"/>
              <a:buAutoNum type="arabicPeriod"/>
            </a:pPr>
            <a:r>
              <a:rPr lang="en-US" sz="6400" dirty="0">
                <a:effectLst/>
                <a:latin typeface="+mn-lt"/>
              </a:rPr>
              <a:t>Specifies a number of reasons a certifying entity </a:t>
            </a:r>
            <a:r>
              <a:rPr lang="en-US" sz="6400" b="1" dirty="0">
                <a:effectLst/>
                <a:latin typeface="+mn-lt"/>
              </a:rPr>
              <a:t>cannot </a:t>
            </a:r>
            <a:r>
              <a:rPr lang="en-US" sz="6400" dirty="0">
                <a:effectLst/>
                <a:latin typeface="+mn-lt"/>
              </a:rPr>
              <a:t>use to refuse certification </a:t>
            </a:r>
            <a:r>
              <a:rPr lang="en-US" sz="6400" dirty="0">
                <a:effectLst/>
                <a:latin typeface="+mn-lt"/>
                <a:sym typeface="Wingdings" pitchFamily="2" charset="2"/>
              </a:rPr>
              <a:t></a:t>
            </a:r>
            <a:endParaRPr lang="en-US" sz="6400" dirty="0">
              <a:effectLst/>
              <a:latin typeface="+mn-lt"/>
            </a:endParaRPr>
          </a:p>
          <a:p>
            <a:pPr>
              <a:buFont typeface="+mj-lt"/>
              <a:buAutoNum type="arabicPeriod"/>
            </a:pPr>
            <a:endParaRPr lang="en-US" sz="6400" dirty="0">
              <a:latin typeface="+mn-lt"/>
            </a:endParaRPr>
          </a:p>
          <a:p>
            <a:pPr>
              <a:buFont typeface="+mj-lt"/>
              <a:buAutoNum type="arabicPeriod"/>
            </a:pPr>
            <a:endParaRPr lang="en-US" sz="6400" dirty="0">
              <a:effectLst/>
              <a:latin typeface="+mn-lt"/>
            </a:endParaRPr>
          </a:p>
        </p:txBody>
      </p:sp>
      <p:sp>
        <p:nvSpPr>
          <p:cNvPr id="2" name="Content Placeholder 1">
            <a:extLst>
              <a:ext uri="{FF2B5EF4-FFF2-40B4-BE49-F238E27FC236}">
                <a16:creationId xmlns:a16="http://schemas.microsoft.com/office/drawing/2014/main" id="{98DBF806-FA2B-FE43-BF2C-BE15BA3372E1}"/>
              </a:ext>
            </a:extLst>
          </p:cNvPr>
          <p:cNvSpPr>
            <a:spLocks noGrp="1"/>
          </p:cNvSpPr>
          <p:nvPr>
            <p:ph sz="half" idx="2"/>
          </p:nvPr>
        </p:nvSpPr>
        <p:spPr>
          <a:xfrm>
            <a:off x="6208712" y="2603499"/>
            <a:ext cx="4975103" cy="3929185"/>
          </a:xfrm>
        </p:spPr>
        <p:txBody>
          <a:bodyPr>
            <a:normAutofit fontScale="25000" lnSpcReduction="20000"/>
          </a:bodyPr>
          <a:lstStyle/>
          <a:p>
            <a:r>
              <a:rPr lang="en-US" sz="6400" dirty="0">
                <a:effectLst/>
                <a:latin typeface="+mn-lt"/>
              </a:rPr>
              <a:t>the victim’s criminal history or immigration history</a:t>
            </a:r>
          </a:p>
          <a:p>
            <a:r>
              <a:rPr lang="en-US" sz="6400" dirty="0">
                <a:effectLst/>
                <a:latin typeface="+mn-lt"/>
              </a:rPr>
              <a:t>the victim’s gang membership or gang affiliation</a:t>
            </a:r>
          </a:p>
          <a:p>
            <a:r>
              <a:rPr lang="en-US" sz="6400" dirty="0">
                <a:effectLst/>
                <a:latin typeface="+mn-lt"/>
              </a:rPr>
              <a:t>the certifying entity’s belief that the petition will not be approved by the U.S. Citizenship and Immigration Services </a:t>
            </a:r>
          </a:p>
          <a:p>
            <a:r>
              <a:rPr lang="en-US" sz="6400" dirty="0">
                <a:effectLst/>
                <a:latin typeface="+mn-lt"/>
              </a:rPr>
              <a:t>the victim has an open case with another certifying entity</a:t>
            </a:r>
          </a:p>
          <a:p>
            <a:r>
              <a:rPr lang="en-US" sz="6400" dirty="0">
                <a:effectLst/>
                <a:latin typeface="+mn-lt"/>
              </a:rPr>
              <a:t>the extent of the harm the victim suffered</a:t>
            </a:r>
          </a:p>
          <a:p>
            <a:r>
              <a:rPr lang="en-US" sz="6400" dirty="0">
                <a:effectLst/>
                <a:latin typeface="+mn-lt"/>
              </a:rPr>
              <a:t>the victim’s inability to produce a crime report from a law enforcement agency</a:t>
            </a:r>
          </a:p>
          <a:p>
            <a:r>
              <a:rPr lang="en-US" sz="6400" dirty="0">
                <a:effectLst/>
                <a:latin typeface="+mn-lt"/>
              </a:rPr>
              <a:t>the victim’s cooperation or refusal to cooperate in a separate case. </a:t>
            </a:r>
          </a:p>
          <a:p>
            <a:endParaRPr lang="en-US" sz="1800" dirty="0">
              <a:effectLst/>
              <a:latin typeface="+mn-lt"/>
            </a:endParaRPr>
          </a:p>
          <a:p>
            <a:endParaRPr lang="en-US" dirty="0"/>
          </a:p>
        </p:txBody>
      </p:sp>
    </p:spTree>
    <p:extLst>
      <p:ext uri="{BB962C8B-B14F-4D97-AF65-F5344CB8AC3E}">
        <p14:creationId xmlns:p14="http://schemas.microsoft.com/office/powerpoint/2010/main" val="1053562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9388D-00D8-564C-B731-3C773674AE02}"/>
              </a:ext>
            </a:extLst>
          </p:cNvPr>
          <p:cNvSpPr>
            <a:spLocks noGrp="1"/>
          </p:cNvSpPr>
          <p:nvPr>
            <p:ph type="ctrTitle"/>
          </p:nvPr>
        </p:nvSpPr>
        <p:spPr/>
        <p:txBody>
          <a:bodyPr/>
          <a:lstStyle/>
          <a:p>
            <a:r>
              <a:rPr lang="en-US" dirty="0"/>
              <a:t>Child abuse</a:t>
            </a:r>
          </a:p>
        </p:txBody>
      </p:sp>
      <p:sp>
        <p:nvSpPr>
          <p:cNvPr id="4" name="Slide Number Placeholder 3">
            <a:extLst>
              <a:ext uri="{FF2B5EF4-FFF2-40B4-BE49-F238E27FC236}">
                <a16:creationId xmlns:a16="http://schemas.microsoft.com/office/drawing/2014/main" id="{F20654D4-6770-2A44-963D-EE64C75CD347}"/>
              </a:ext>
            </a:extLst>
          </p:cNvPr>
          <p:cNvSpPr>
            <a:spLocks noGrp="1"/>
          </p:cNvSpPr>
          <p:nvPr>
            <p:ph type="sldNum" sz="quarter" idx="12"/>
          </p:nvPr>
        </p:nvSpPr>
        <p:spPr/>
        <p:txBody>
          <a:bodyPr/>
          <a:lstStyle/>
          <a:p>
            <a:fld id="{D57F1E4F-1CFF-5643-939E-217C01CDF565}" type="slidenum">
              <a:rPr lang="en-US" smtClean="0">
                <a:solidFill>
                  <a:prstClr val="white"/>
                </a:solidFill>
              </a:rPr>
              <a:pPr/>
              <a:t>35</a:t>
            </a:fld>
            <a:endParaRPr lang="en-US" dirty="0">
              <a:solidFill>
                <a:prstClr val="white"/>
              </a:solidFill>
            </a:endParaRPr>
          </a:p>
        </p:txBody>
      </p:sp>
    </p:spTree>
    <p:extLst>
      <p:ext uri="{BB962C8B-B14F-4D97-AF65-F5344CB8AC3E}">
        <p14:creationId xmlns:p14="http://schemas.microsoft.com/office/powerpoint/2010/main" val="33726501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69471" y="3125919"/>
            <a:ext cx="10811304" cy="1551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Title 1"/>
          <p:cNvSpPr>
            <a:spLocks noGrp="1"/>
          </p:cNvSpPr>
          <p:nvPr>
            <p:ph type="title"/>
          </p:nvPr>
        </p:nvSpPr>
        <p:spPr/>
        <p:txBody>
          <a:bodyPr>
            <a:normAutofit fontScale="90000"/>
          </a:bodyPr>
          <a:lstStyle/>
          <a:p>
            <a:pPr algn="ctr"/>
            <a:r>
              <a:rPr lang="en-US" dirty="0"/>
              <a:t>AB 391: Child abuse and neglect </a:t>
            </a:r>
            <a:br>
              <a:rPr lang="en-US" dirty="0"/>
            </a:br>
            <a:r>
              <a:rPr lang="en-US" dirty="0"/>
              <a:t>(nonmandated reporters)</a:t>
            </a:r>
          </a:p>
        </p:txBody>
      </p:sp>
      <p:sp>
        <p:nvSpPr>
          <p:cNvPr id="9" name="Content Placeholder 8">
            <a:extLst>
              <a:ext uri="{FF2B5EF4-FFF2-40B4-BE49-F238E27FC236}">
                <a16:creationId xmlns:a16="http://schemas.microsoft.com/office/drawing/2014/main" id="{AF3C220C-35A1-4547-A5D8-405531D49174}"/>
              </a:ext>
            </a:extLst>
          </p:cNvPr>
          <p:cNvSpPr>
            <a:spLocks noGrp="1"/>
          </p:cNvSpPr>
          <p:nvPr>
            <p:ph idx="1"/>
          </p:nvPr>
        </p:nvSpPr>
        <p:spPr>
          <a:xfrm>
            <a:off x="967577" y="2408628"/>
            <a:ext cx="8865971" cy="4254500"/>
          </a:xfrm>
        </p:spPr>
        <p:txBody>
          <a:bodyPr>
            <a:noAutofit/>
          </a:bodyPr>
          <a:lstStyle/>
          <a:p>
            <a:r>
              <a:rPr lang="en-US" sz="1600" dirty="0">
                <a:latin typeface="+mn-lt"/>
              </a:rPr>
              <a:t>Removes anonymity for nonmandated reporters reporting known or reasonably suspected child abuse to police, probation, or child welfare services</a:t>
            </a:r>
          </a:p>
          <a:p>
            <a:r>
              <a:rPr lang="en-US" sz="1600" dirty="0">
                <a:effectLst/>
                <a:latin typeface="+mn-lt"/>
              </a:rPr>
              <a:t>Agency shall ask the reporter to provide all of the following information: </a:t>
            </a:r>
          </a:p>
          <a:p>
            <a:pPr>
              <a:buAutoNum type="arabicPeriod"/>
            </a:pPr>
            <a:r>
              <a:rPr lang="en-US" sz="1600" dirty="0">
                <a:solidFill>
                  <a:schemeClr val="accent6">
                    <a:lumMod val="75000"/>
                  </a:schemeClr>
                </a:solidFill>
                <a:effectLst/>
                <a:latin typeface="+mn-lt"/>
              </a:rPr>
              <a:t>Name</a:t>
            </a:r>
          </a:p>
          <a:p>
            <a:pPr>
              <a:buAutoNum type="arabicPeriod"/>
            </a:pPr>
            <a:r>
              <a:rPr lang="en-US" sz="1600" dirty="0">
                <a:solidFill>
                  <a:schemeClr val="accent6">
                    <a:lumMod val="75000"/>
                  </a:schemeClr>
                </a:solidFill>
                <a:latin typeface="+mn-lt"/>
              </a:rPr>
              <a:t>T</a:t>
            </a:r>
            <a:r>
              <a:rPr lang="en-US" sz="1600" dirty="0">
                <a:solidFill>
                  <a:schemeClr val="accent6">
                    <a:lumMod val="75000"/>
                  </a:schemeClr>
                </a:solidFill>
                <a:effectLst/>
                <a:latin typeface="+mn-lt"/>
              </a:rPr>
              <a:t>elephone number</a:t>
            </a:r>
          </a:p>
          <a:p>
            <a:pPr>
              <a:buAutoNum type="arabicPeriod"/>
            </a:pPr>
            <a:r>
              <a:rPr lang="en-US" sz="1600" dirty="0">
                <a:solidFill>
                  <a:schemeClr val="accent6">
                    <a:lumMod val="75000"/>
                  </a:schemeClr>
                </a:solidFill>
                <a:latin typeface="+mn-lt"/>
              </a:rPr>
              <a:t>The </a:t>
            </a:r>
            <a:r>
              <a:rPr lang="en-US" sz="1600" dirty="0">
                <a:solidFill>
                  <a:schemeClr val="accent6">
                    <a:lumMod val="75000"/>
                  </a:schemeClr>
                </a:solidFill>
                <a:effectLst/>
                <a:latin typeface="+mn-lt"/>
              </a:rPr>
              <a:t>information that gave rise to the knowledge or suspicion</a:t>
            </a:r>
          </a:p>
          <a:p>
            <a:pPr>
              <a:buAutoNum type="arabicPeriod"/>
            </a:pPr>
            <a:r>
              <a:rPr lang="en-US" sz="1600" dirty="0">
                <a:solidFill>
                  <a:schemeClr val="accent6">
                    <a:lumMod val="75000"/>
                  </a:schemeClr>
                </a:solidFill>
                <a:effectLst/>
                <a:latin typeface="+mn-lt"/>
              </a:rPr>
              <a:t>The source or sources of information that gave rise to the knowledge or suspicion. </a:t>
            </a:r>
            <a:endParaRPr lang="en-US" sz="1600" dirty="0">
              <a:solidFill>
                <a:schemeClr val="accent6">
                  <a:lumMod val="75000"/>
                </a:schemeClr>
              </a:solidFill>
              <a:latin typeface="+mn-lt"/>
            </a:endParaRPr>
          </a:p>
          <a:p>
            <a:pPr marL="0" indent="0">
              <a:buNone/>
            </a:pPr>
            <a:r>
              <a:rPr lang="en-US" sz="1600" dirty="0">
                <a:effectLst/>
                <a:latin typeface="+mn-lt"/>
              </a:rPr>
              <a:t>If the reporter refuses to provide a name or telephone number, the agency shall make efforts to determine the basis for the refusal and advise the reporter that identifying information will remain confidential*</a:t>
            </a:r>
          </a:p>
          <a:p>
            <a:pPr marL="0" indent="0">
              <a:buNone/>
            </a:pPr>
            <a:r>
              <a:rPr lang="en-US" sz="1400" i="1" dirty="0">
                <a:latin typeface="+mn-lt"/>
              </a:rPr>
              <a:t>*Can be disclosed to prosecutor, investigating agency, dependency court lawyer, licensing agency, by waiver, or by court order</a:t>
            </a:r>
            <a:endParaRPr lang="en-US" sz="1400" i="1" dirty="0">
              <a:effectLst/>
              <a:latin typeface="+mn-lt"/>
            </a:endParaRPr>
          </a:p>
          <a:p>
            <a:pPr marL="0" indent="0">
              <a:buNone/>
            </a:pPr>
            <a:endParaRPr lang="en-US" sz="1600" dirty="0">
              <a:latin typeface="+mn-lt"/>
            </a:endParaRPr>
          </a:p>
          <a:p>
            <a:endParaRPr lang="en-US" sz="1600" dirty="0">
              <a:latin typeface="+mn-lt"/>
            </a:endParaRPr>
          </a:p>
        </p:txBody>
      </p:sp>
    </p:spTree>
    <p:extLst>
      <p:ext uri="{BB962C8B-B14F-4D97-AF65-F5344CB8AC3E}">
        <p14:creationId xmlns:p14="http://schemas.microsoft.com/office/powerpoint/2010/main" val="34041057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txBox="1">
            <a:spLocks/>
          </p:cNvSpPr>
          <p:nvPr/>
        </p:nvSpPr>
        <p:spPr>
          <a:xfrm>
            <a:off x="669471" y="3125919"/>
            <a:ext cx="10811304" cy="155121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23" name="Title 1"/>
          <p:cNvSpPr>
            <a:spLocks noGrp="1"/>
          </p:cNvSpPr>
          <p:nvPr>
            <p:ph type="title"/>
          </p:nvPr>
        </p:nvSpPr>
        <p:spPr/>
        <p:txBody>
          <a:bodyPr>
            <a:normAutofit/>
          </a:bodyPr>
          <a:lstStyle/>
          <a:p>
            <a:r>
              <a:rPr lang="en-US" dirty="0"/>
              <a:t>SB 603: Children’s advocacy centers</a:t>
            </a:r>
          </a:p>
        </p:txBody>
      </p:sp>
      <p:sp>
        <p:nvSpPr>
          <p:cNvPr id="4" name="Content Placeholder 3">
            <a:extLst>
              <a:ext uri="{FF2B5EF4-FFF2-40B4-BE49-F238E27FC236}">
                <a16:creationId xmlns:a16="http://schemas.microsoft.com/office/drawing/2014/main" id="{464368C1-705A-6942-BE32-CCEC3B3670C1}"/>
              </a:ext>
            </a:extLst>
          </p:cNvPr>
          <p:cNvSpPr>
            <a:spLocks noGrp="1"/>
          </p:cNvSpPr>
          <p:nvPr>
            <p:ph idx="1"/>
          </p:nvPr>
        </p:nvSpPr>
        <p:spPr/>
        <p:txBody>
          <a:bodyPr>
            <a:normAutofit fontScale="92500" lnSpcReduction="10000"/>
          </a:bodyPr>
          <a:lstStyle/>
          <a:p>
            <a:r>
              <a:rPr lang="en-US" sz="1800" dirty="0">
                <a:effectLst/>
                <a:latin typeface="+mn-lt"/>
              </a:rPr>
              <a:t>Provides that </a:t>
            </a:r>
            <a:r>
              <a:rPr lang="en-US" sz="1800" dirty="0">
                <a:solidFill>
                  <a:schemeClr val="accent6">
                    <a:lumMod val="75000"/>
                  </a:schemeClr>
                </a:solidFill>
                <a:effectLst/>
                <a:latin typeface="+mn-lt"/>
              </a:rPr>
              <a:t>forensic chil</a:t>
            </a:r>
            <a:r>
              <a:rPr lang="en-US" dirty="0">
                <a:solidFill>
                  <a:schemeClr val="accent6">
                    <a:lumMod val="75000"/>
                  </a:schemeClr>
                </a:solidFill>
                <a:latin typeface="+mn-lt"/>
              </a:rPr>
              <a:t>d interviews are confidential and not public records</a:t>
            </a:r>
          </a:p>
          <a:p>
            <a:r>
              <a:rPr lang="en-US" sz="1800" dirty="0">
                <a:effectLst/>
                <a:latin typeface="+mn-lt"/>
              </a:rPr>
              <a:t>Requires center to ensure that all recordings of child forensic interviews be released </a:t>
            </a:r>
            <a:r>
              <a:rPr lang="en-US" sz="1800" dirty="0">
                <a:solidFill>
                  <a:schemeClr val="accent6">
                    <a:lumMod val="75000"/>
                  </a:schemeClr>
                </a:solidFill>
                <a:effectLst/>
                <a:latin typeface="+mn-lt"/>
              </a:rPr>
              <a:t>only in response to a court order</a:t>
            </a:r>
          </a:p>
          <a:p>
            <a:r>
              <a:rPr lang="en-US" sz="1800" dirty="0">
                <a:effectLst/>
                <a:latin typeface="+mn-lt"/>
              </a:rPr>
              <a:t>Center must still </a:t>
            </a:r>
            <a:r>
              <a:rPr lang="en-US" sz="1800" dirty="0">
                <a:solidFill>
                  <a:schemeClr val="accent6">
                    <a:lumMod val="75000"/>
                  </a:schemeClr>
                </a:solidFill>
                <a:effectLst/>
                <a:latin typeface="+mn-lt"/>
              </a:rPr>
              <a:t>release recordings, upon request, to the investigating and prosecuting agencies and county counsel.  </a:t>
            </a:r>
          </a:p>
          <a:p>
            <a:r>
              <a:rPr lang="en-US" dirty="0">
                <a:latin typeface="+mn-lt"/>
              </a:rPr>
              <a:t>Requires </a:t>
            </a:r>
            <a:r>
              <a:rPr lang="en-US" dirty="0">
                <a:solidFill>
                  <a:schemeClr val="accent6">
                    <a:lumMod val="75000"/>
                  </a:schemeClr>
                </a:solidFill>
                <a:latin typeface="+mn-lt"/>
              </a:rPr>
              <a:t>court to issue a protective order </a:t>
            </a:r>
            <a:r>
              <a:rPr lang="en-US" dirty="0">
                <a:latin typeface="+mn-lt"/>
              </a:rPr>
              <a:t>as part of the release of the recording to protect against further dissemination, unless the court finds good cause to not issue the order</a:t>
            </a:r>
          </a:p>
          <a:p>
            <a:r>
              <a:rPr lang="en-US" sz="1800" dirty="0">
                <a:effectLst/>
                <a:latin typeface="+mn-lt"/>
              </a:rPr>
              <a:t>Also requires that there be an </a:t>
            </a:r>
            <a:r>
              <a:rPr lang="en-US" sz="1800" dirty="0">
                <a:solidFill>
                  <a:schemeClr val="accent6">
                    <a:lumMod val="75000"/>
                  </a:schemeClr>
                </a:solidFill>
                <a:effectLst/>
                <a:latin typeface="+mn-lt"/>
              </a:rPr>
              <a:t>additional member of the center’s multidisciplinary team in the case of an Indian child</a:t>
            </a:r>
            <a:r>
              <a:rPr lang="en-US" sz="1800" dirty="0">
                <a:effectLst/>
                <a:latin typeface="+mn-lt"/>
              </a:rPr>
              <a:t>: a representative from the child’s tribe, such as a tribal social worker, a tribal social services director, or tribal mental health professional. </a:t>
            </a:r>
            <a:endParaRPr lang="en-US" dirty="0">
              <a:latin typeface="+mn-lt"/>
            </a:endParaRPr>
          </a:p>
          <a:p>
            <a:endParaRPr lang="en-US" dirty="0">
              <a:latin typeface="+mn-lt"/>
            </a:endParaRPr>
          </a:p>
          <a:p>
            <a:endParaRPr lang="en-US" dirty="0">
              <a:latin typeface="+mn-lt"/>
            </a:endParaRPr>
          </a:p>
        </p:txBody>
      </p:sp>
    </p:spTree>
    <p:extLst>
      <p:ext uri="{BB962C8B-B14F-4D97-AF65-F5344CB8AC3E}">
        <p14:creationId xmlns:p14="http://schemas.microsoft.com/office/powerpoint/2010/main" val="16351895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0"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8B8F4D92-71F3-95CC-DB28-85DC671D429B}"/>
              </a:ext>
            </a:extLst>
          </p:cNvPr>
          <p:cNvSpPr>
            <a:spLocks noGrp="1"/>
          </p:cNvSpPr>
          <p:nvPr>
            <p:ph type="title"/>
          </p:nvPr>
        </p:nvSpPr>
        <p:spPr>
          <a:xfrm>
            <a:off x="639098" y="629265"/>
            <a:ext cx="6072776" cy="1622322"/>
          </a:xfrm>
        </p:spPr>
        <p:txBody>
          <a:bodyPr>
            <a:normAutofit/>
          </a:bodyPr>
          <a:lstStyle/>
          <a:p>
            <a:r>
              <a:rPr lang="en-US">
                <a:solidFill>
                  <a:srgbClr val="FFFFFF"/>
                </a:solidFill>
              </a:rPr>
              <a:t>Economic Justice – AB 1187 (Quirk-Silva)</a:t>
            </a:r>
          </a:p>
        </p:txBody>
      </p:sp>
      <p:pic>
        <p:nvPicPr>
          <p:cNvPr id="8" name="Picture 7" descr="A dog lying on the floor&#10;&#10;Description automatically generated">
            <a:extLst>
              <a:ext uri="{FF2B5EF4-FFF2-40B4-BE49-F238E27FC236}">
                <a16:creationId xmlns:a16="http://schemas.microsoft.com/office/drawing/2014/main" id="{9B887365-8C19-ACAA-9A97-4F741D7B92E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8797" r="15617" b="-2"/>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32" name="Rectangle 31">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0D1E6E80-C677-E875-7A4F-32BEB20F393C}"/>
              </a:ext>
            </a:extLst>
          </p:cNvPr>
          <p:cNvSpPr>
            <a:spLocks noGrp="1"/>
          </p:cNvSpPr>
          <p:nvPr>
            <p:ph type="sldNum" sz="quarter" idx="12"/>
          </p:nvPr>
        </p:nvSpPr>
        <p:spPr>
          <a:xfrm>
            <a:off x="10352540" y="295729"/>
            <a:ext cx="838199" cy="767687"/>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2800" b="0" i="0" u="none" strike="noStrike" kern="1200" cap="none" spc="0" normalizeH="0" baseline="0" noProof="0">
                <a:ln>
                  <a:noFill/>
                </a:ln>
                <a:solidFill>
                  <a:srgbClr val="FFFFFF"/>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4</a:t>
            </a:fld>
            <a:endParaRPr kumimoji="0" lang="en-US" sz="2800" b="0" i="0" u="none" strike="noStrike" kern="1200" cap="none" spc="0" normalizeH="0" baseline="0" noProof="0">
              <a:ln>
                <a:noFill/>
              </a:ln>
              <a:solidFill>
                <a:srgbClr val="FFFFFF"/>
              </a:solidFill>
              <a:effectLst/>
              <a:uLnTx/>
              <a:uFillTx/>
              <a:latin typeface="Frutiger LT Std 57 Cn" pitchFamily="34" charset="0"/>
              <a:ea typeface="+mn-ea"/>
              <a:cs typeface="+mn-cs"/>
            </a:endParaRPr>
          </a:p>
        </p:txBody>
      </p:sp>
      <p:sp>
        <p:nvSpPr>
          <p:cNvPr id="34" name="Oval 33">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6" name="Oval 35">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B5D69354-EED7-DEA3-DB43-0D01D9ACA76F}"/>
              </a:ext>
            </a:extLst>
          </p:cNvPr>
          <p:cNvSpPr>
            <a:spLocks noGrp="1"/>
          </p:cNvSpPr>
          <p:nvPr>
            <p:ph idx="1"/>
          </p:nvPr>
        </p:nvSpPr>
        <p:spPr>
          <a:xfrm>
            <a:off x="639098" y="2418735"/>
            <a:ext cx="6072776" cy="3811740"/>
          </a:xfrm>
        </p:spPr>
        <p:txBody>
          <a:bodyPr anchor="ctr">
            <a:normAutofit/>
          </a:bodyPr>
          <a:lstStyle/>
          <a:p>
            <a:pPr marL="0" indent="0">
              <a:buNone/>
            </a:pPr>
            <a:r>
              <a:rPr lang="en-US" b="1">
                <a:solidFill>
                  <a:srgbClr val="FFFFFF"/>
                </a:solidFill>
                <a:latin typeface="+mn-lt"/>
              </a:rPr>
              <a:t>California Victim Compensation Board - reimbursement for personal or technological safety devices or services</a:t>
            </a:r>
          </a:p>
          <a:p>
            <a:pPr marL="0" indent="0">
              <a:buNone/>
            </a:pPr>
            <a:endParaRPr lang="en-US">
              <a:solidFill>
                <a:srgbClr val="FFFFFF"/>
              </a:solidFill>
              <a:effectLst/>
              <a:latin typeface="+mn-lt"/>
            </a:endParaRPr>
          </a:p>
          <a:p>
            <a:pPr marL="0" indent="0">
              <a:buNone/>
            </a:pPr>
            <a:r>
              <a:rPr lang="en-US">
                <a:solidFill>
                  <a:srgbClr val="FFFFFF"/>
                </a:solidFill>
                <a:effectLst/>
                <a:latin typeface="+mn-lt"/>
              </a:rPr>
              <a:t>This bill authorizes the California Victim Compensation Board to reimburse the expense of counseling services for the victim or derivative victim provided by a Certified Child Life Specialist (certified by the Association of Child Life Professionals) who provides counseling under the supervision of a licensed provider, subject to the board’s approval and limitations set by the board. </a:t>
            </a:r>
          </a:p>
          <a:p>
            <a:pPr marL="0" indent="0">
              <a:buNone/>
            </a:pPr>
            <a:endParaRPr lang="en-US">
              <a:solidFill>
                <a:srgbClr val="FFFFFF"/>
              </a:solidFill>
              <a:latin typeface="+mn-lt"/>
            </a:endParaRPr>
          </a:p>
        </p:txBody>
      </p:sp>
      <p:sp>
        <p:nvSpPr>
          <p:cNvPr id="9" name="TextBox 8">
            <a:extLst>
              <a:ext uri="{FF2B5EF4-FFF2-40B4-BE49-F238E27FC236}">
                <a16:creationId xmlns:a16="http://schemas.microsoft.com/office/drawing/2014/main" id="{4820D359-AB11-2340-AAC1-8D5A55401E3B}"/>
              </a:ext>
            </a:extLst>
          </p:cNvPr>
          <p:cNvSpPr txBox="1"/>
          <p:nvPr/>
        </p:nvSpPr>
        <p:spPr>
          <a:xfrm>
            <a:off x="9617257" y="6657945"/>
            <a:ext cx="2574743"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a:ea typeface="+mn-ea"/>
                <a:cs typeface="+mn-cs"/>
                <a:hlinkClick r:id="rId4" tooltip="https://www.flickr.com/photos/jwillier/3906964747">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Arial"/>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rial"/>
                <a:ea typeface="+mn-ea"/>
                <a:cs typeface="+mn-cs"/>
                <a:hlinkClick r:id="rId5" tooltip="https://creativecommons.org/licenses/by-nd/3.0/">
                  <a:extLst>
                    <a:ext uri="{A12FA001-AC4F-418D-AE19-62706E023703}">
                      <ahyp:hlinkClr xmlns:ahyp="http://schemas.microsoft.com/office/drawing/2018/hyperlinkcolor" val="tx"/>
                    </a:ext>
                  </a:extLst>
                </a:hlinkClick>
              </a:rPr>
              <a:t>CC BY-ND</a:t>
            </a: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3920867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6E0488BA-180E-40D8-8350-4B17917955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6" name="Picture 5" descr="A black dog lying in the grass&#10;&#10;Description automatically generated">
            <a:extLst>
              <a:ext uri="{FF2B5EF4-FFF2-40B4-BE49-F238E27FC236}">
                <a16:creationId xmlns:a16="http://schemas.microsoft.com/office/drawing/2014/main" id="{B147EA56-D243-1A57-F02E-9C0BE97B268F}"/>
              </a:ext>
            </a:extLst>
          </p:cNvPr>
          <p:cNvPicPr>
            <a:picLocks noChangeAspect="1"/>
          </p:cNvPicPr>
          <p:nvPr/>
        </p:nvPicPr>
        <p:blipFill rotWithShape="1">
          <a:blip r:embed="rId3">
            <a:alphaModFix amt="40000"/>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94" b="15637"/>
          <a:stretch/>
        </p:blipFill>
        <p:spPr>
          <a:xfrm>
            <a:off x="20" y="10"/>
            <a:ext cx="12191980" cy="6857990"/>
          </a:xfrm>
          <a:prstGeom prst="rect">
            <a:avLst/>
          </a:prstGeom>
        </p:spPr>
      </p:pic>
      <p:sp>
        <p:nvSpPr>
          <p:cNvPr id="2" name="Title 1">
            <a:extLst>
              <a:ext uri="{FF2B5EF4-FFF2-40B4-BE49-F238E27FC236}">
                <a16:creationId xmlns:a16="http://schemas.microsoft.com/office/drawing/2014/main" id="{8FB55F48-952F-F791-C62F-B2E076E37FB5}"/>
              </a:ext>
            </a:extLst>
          </p:cNvPr>
          <p:cNvSpPr>
            <a:spLocks noGrp="1"/>
          </p:cNvSpPr>
          <p:nvPr>
            <p:ph type="title"/>
          </p:nvPr>
        </p:nvSpPr>
        <p:spPr>
          <a:xfrm>
            <a:off x="1154954" y="973668"/>
            <a:ext cx="8761413" cy="706964"/>
          </a:xfrm>
        </p:spPr>
        <p:txBody>
          <a:bodyPr>
            <a:normAutofit/>
          </a:bodyPr>
          <a:lstStyle/>
          <a:p>
            <a:r>
              <a:rPr lang="en-US">
                <a:solidFill>
                  <a:schemeClr val="tx1"/>
                </a:solidFill>
              </a:rPr>
              <a:t>Economic Justice – SB 616 (Gonzalez)</a:t>
            </a:r>
          </a:p>
        </p:txBody>
      </p:sp>
      <p:sp>
        <p:nvSpPr>
          <p:cNvPr id="4" name="Slide Number Placeholder 3">
            <a:extLst>
              <a:ext uri="{FF2B5EF4-FFF2-40B4-BE49-F238E27FC236}">
                <a16:creationId xmlns:a16="http://schemas.microsoft.com/office/drawing/2014/main" id="{8BABB48D-06F0-1D71-BA8F-A1168F4574E7}"/>
              </a:ext>
            </a:extLst>
          </p:cNvPr>
          <p:cNvSpPr>
            <a:spLocks noGrp="1"/>
          </p:cNvSpPr>
          <p:nvPr>
            <p:ph type="sldNum" sz="quarter" idx="12"/>
          </p:nvPr>
        </p:nvSpPr>
        <p:spPr>
          <a:xfrm>
            <a:off x="10352540" y="295729"/>
            <a:ext cx="838199" cy="767687"/>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2800" b="0" i="0" u="none" strike="noStrike" kern="1200" cap="none" spc="0" normalizeH="0" baseline="0" noProof="0">
                <a:ln>
                  <a:noFill/>
                </a:ln>
                <a:solidFill>
                  <a:prstClr val="white"/>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5</a:t>
            </a:fld>
            <a:endParaRPr kumimoji="0" lang="en-US" sz="2800" b="0" i="0" u="none" strike="noStrike" kern="1200" cap="none" spc="0" normalizeH="0" baseline="0" noProof="0">
              <a:ln>
                <a:noFill/>
              </a:ln>
              <a:solidFill>
                <a:prstClr val="white"/>
              </a:solidFill>
              <a:effectLst/>
              <a:uLnTx/>
              <a:uFillTx/>
              <a:latin typeface="Frutiger LT Std 57 Cn" pitchFamily="34" charset="0"/>
              <a:ea typeface="+mn-ea"/>
              <a:cs typeface="+mn-cs"/>
            </a:endParaRPr>
          </a:p>
        </p:txBody>
      </p:sp>
      <p:sp>
        <p:nvSpPr>
          <p:cNvPr id="3" name="Content Placeholder 2">
            <a:extLst>
              <a:ext uri="{FF2B5EF4-FFF2-40B4-BE49-F238E27FC236}">
                <a16:creationId xmlns:a16="http://schemas.microsoft.com/office/drawing/2014/main" id="{A7389284-9FF1-39E6-471B-4E8152E393D3}"/>
              </a:ext>
            </a:extLst>
          </p:cNvPr>
          <p:cNvSpPr>
            <a:spLocks noGrp="1"/>
          </p:cNvSpPr>
          <p:nvPr>
            <p:ph idx="1"/>
          </p:nvPr>
        </p:nvSpPr>
        <p:spPr>
          <a:xfrm>
            <a:off x="1154954" y="2603500"/>
            <a:ext cx="8825659" cy="3416300"/>
          </a:xfrm>
        </p:spPr>
        <p:txBody>
          <a:bodyPr>
            <a:normAutofit/>
          </a:bodyPr>
          <a:lstStyle/>
          <a:p>
            <a:pPr marL="0" indent="0">
              <a:lnSpc>
                <a:spcPct val="90000"/>
              </a:lnSpc>
              <a:buNone/>
            </a:pPr>
            <a:endParaRPr lang="en-US" sz="1700" b="1" dirty="0">
              <a:solidFill>
                <a:schemeClr val="tx1"/>
              </a:solidFill>
              <a:latin typeface="+mn-lt"/>
            </a:endParaRPr>
          </a:p>
          <a:p>
            <a:pPr marL="0" indent="0">
              <a:lnSpc>
                <a:spcPct val="90000"/>
              </a:lnSpc>
              <a:buNone/>
            </a:pPr>
            <a:endParaRPr lang="en-US" sz="1700" b="1" dirty="0">
              <a:solidFill>
                <a:schemeClr val="tx1"/>
              </a:solidFill>
              <a:latin typeface="+mn-lt"/>
            </a:endParaRPr>
          </a:p>
          <a:p>
            <a:pPr marL="0" indent="0">
              <a:lnSpc>
                <a:spcPct val="90000"/>
              </a:lnSpc>
              <a:buNone/>
            </a:pPr>
            <a:r>
              <a:rPr lang="en-US" sz="1700" b="1" dirty="0">
                <a:solidFill>
                  <a:schemeClr val="tx1"/>
                </a:solidFill>
                <a:latin typeface="+mn-lt"/>
              </a:rPr>
              <a:t>Sick days – paid sick days accrual and use</a:t>
            </a:r>
          </a:p>
          <a:p>
            <a:pPr marL="0" indent="0">
              <a:lnSpc>
                <a:spcPct val="90000"/>
              </a:lnSpc>
              <a:buNone/>
            </a:pPr>
            <a:endParaRPr lang="en-US" sz="1700" dirty="0">
              <a:solidFill>
                <a:schemeClr val="tx1"/>
              </a:solidFill>
              <a:effectLst/>
              <a:latin typeface="+mn-lt"/>
            </a:endParaRPr>
          </a:p>
          <a:p>
            <a:pPr marL="0" indent="0">
              <a:lnSpc>
                <a:spcPct val="90000"/>
              </a:lnSpc>
              <a:buNone/>
            </a:pPr>
            <a:r>
              <a:rPr lang="en-US" sz="1700" dirty="0">
                <a:solidFill>
                  <a:schemeClr val="tx1"/>
                </a:solidFill>
                <a:effectLst/>
                <a:latin typeface="+mn-lt"/>
              </a:rPr>
              <a:t>This bill (1) increases the three days of paid sick leave currently afforded to employees under existing law to five days, as specified; (2) increases the cap that employers can place on paid sick days from six to 10 days and 48 to 80 hours and increases the number of paid sick days an employee can roll over to the next year from three to five days; (3) and extends procedural and anti-retaliation provisions in existing paid sick leave law to employees covered by a valid collective bargaining agreement that is exempt, if they meet specified criteria, from other provisions of the paid sick leave law. </a:t>
            </a:r>
          </a:p>
          <a:p>
            <a:pPr marL="0" indent="0">
              <a:lnSpc>
                <a:spcPct val="90000"/>
              </a:lnSpc>
              <a:buNone/>
            </a:pPr>
            <a:endParaRPr lang="en-US" sz="1700" dirty="0">
              <a:solidFill>
                <a:schemeClr val="tx1"/>
              </a:solidFill>
            </a:endParaRPr>
          </a:p>
          <a:p>
            <a:pPr marL="0" indent="0">
              <a:lnSpc>
                <a:spcPct val="90000"/>
              </a:lnSpc>
              <a:buNone/>
            </a:pPr>
            <a:endParaRPr lang="en-US" sz="1700" dirty="0">
              <a:solidFill>
                <a:schemeClr val="tx1"/>
              </a:solidFill>
            </a:endParaRPr>
          </a:p>
          <a:p>
            <a:pPr marL="0" indent="0">
              <a:lnSpc>
                <a:spcPct val="90000"/>
              </a:lnSpc>
              <a:buNone/>
            </a:pPr>
            <a:endParaRPr lang="en-US" sz="1700" dirty="0">
              <a:solidFill>
                <a:schemeClr val="tx1"/>
              </a:solidFill>
            </a:endParaRPr>
          </a:p>
        </p:txBody>
      </p:sp>
    </p:spTree>
    <p:extLst>
      <p:ext uri="{BB962C8B-B14F-4D97-AF65-F5344CB8AC3E}">
        <p14:creationId xmlns:p14="http://schemas.microsoft.com/office/powerpoint/2010/main" val="2528370397"/>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7" name="Rectangle 46">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0FC52175-2AA3-1D29-7453-B2DFA56D66CD}"/>
              </a:ext>
            </a:extLst>
          </p:cNvPr>
          <p:cNvSpPr>
            <a:spLocks noGrp="1"/>
          </p:cNvSpPr>
          <p:nvPr>
            <p:ph type="title"/>
          </p:nvPr>
        </p:nvSpPr>
        <p:spPr>
          <a:xfrm>
            <a:off x="561110" y="973668"/>
            <a:ext cx="4177867" cy="1391692"/>
          </a:xfrm>
        </p:spPr>
        <p:txBody>
          <a:bodyPr>
            <a:normAutofit/>
          </a:bodyPr>
          <a:lstStyle/>
          <a:p>
            <a:r>
              <a:rPr lang="en-US">
                <a:solidFill>
                  <a:schemeClr val="tx2"/>
                </a:solidFill>
              </a:rPr>
              <a:t>Firearms – AB 28 (Gabriel)</a:t>
            </a:r>
          </a:p>
        </p:txBody>
      </p:sp>
      <p:sp>
        <p:nvSpPr>
          <p:cNvPr id="3" name="Content Placeholder 2">
            <a:extLst>
              <a:ext uri="{FF2B5EF4-FFF2-40B4-BE49-F238E27FC236}">
                <a16:creationId xmlns:a16="http://schemas.microsoft.com/office/drawing/2014/main" id="{6A509BA7-A6F7-2DD3-0FAD-FA04F68B152C}"/>
              </a:ext>
            </a:extLst>
          </p:cNvPr>
          <p:cNvSpPr>
            <a:spLocks noGrp="1"/>
          </p:cNvSpPr>
          <p:nvPr>
            <p:ph idx="1"/>
          </p:nvPr>
        </p:nvSpPr>
        <p:spPr>
          <a:xfrm>
            <a:off x="561110" y="2603500"/>
            <a:ext cx="4072673" cy="3416300"/>
          </a:xfrm>
        </p:spPr>
        <p:txBody>
          <a:bodyPr>
            <a:normAutofit/>
          </a:bodyPr>
          <a:lstStyle/>
          <a:p>
            <a:pPr marL="0" indent="0">
              <a:buNone/>
            </a:pPr>
            <a:r>
              <a:rPr lang="en-US" b="1">
                <a:latin typeface="+mn-lt"/>
              </a:rPr>
              <a:t>Firearms and ammunition – excise tax</a:t>
            </a:r>
          </a:p>
          <a:p>
            <a:pPr marL="0" indent="0">
              <a:buNone/>
            </a:pPr>
            <a:endParaRPr lang="en-US">
              <a:latin typeface="+mn-lt"/>
            </a:endParaRPr>
          </a:p>
          <a:p>
            <a:pPr marL="0" indent="0">
              <a:buNone/>
            </a:pPr>
            <a:r>
              <a:rPr lang="en-US">
                <a:effectLst/>
                <a:latin typeface="+mn-lt"/>
              </a:rPr>
              <a:t>Establishes an 11% excise tax on licensed firearms dealers, firearms manufacturers, and ammunition vendors to fund programs that address the causes and harms of gun violence. The fund will be called the Gun Violence Prevention and School Safety Fund. </a:t>
            </a:r>
          </a:p>
          <a:p>
            <a:pPr marL="0" indent="0">
              <a:buNone/>
            </a:pPr>
            <a:endParaRPr lang="en-US">
              <a:latin typeface="+mn-lt"/>
            </a:endParaRPr>
          </a:p>
        </p:txBody>
      </p:sp>
      <p:sp>
        <p:nvSpPr>
          <p:cNvPr id="4" name="Slide Number Placeholder 3">
            <a:extLst>
              <a:ext uri="{FF2B5EF4-FFF2-40B4-BE49-F238E27FC236}">
                <a16:creationId xmlns:a16="http://schemas.microsoft.com/office/drawing/2014/main" id="{F3471559-6001-AC96-95E9-E1613411C0FF}"/>
              </a:ext>
            </a:extLst>
          </p:cNvPr>
          <p:cNvSpPr>
            <a:spLocks noGrp="1"/>
          </p:cNvSpPr>
          <p:nvPr>
            <p:ph type="sldNum" sz="quarter" idx="12"/>
          </p:nvPr>
        </p:nvSpPr>
        <p:spPr>
          <a:xfrm>
            <a:off x="11224603" y="6290432"/>
            <a:ext cx="838199" cy="40620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a:ln>
                  <a:noFill/>
                </a:ln>
                <a:solidFill>
                  <a:srgbClr val="BCBEC0"/>
                </a:solidFill>
                <a:effectLst/>
                <a:uLnTx/>
                <a:uFillTx/>
                <a:latin typeface="Frutiger LT Std 57 Cn"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600" b="0" i="0" u="none" strike="noStrike" kern="1200" cap="none" spc="0" normalizeH="0" baseline="0" noProof="0">
              <a:ln>
                <a:noFill/>
              </a:ln>
              <a:solidFill>
                <a:srgbClr val="BCBEC0"/>
              </a:solidFill>
              <a:effectLst/>
              <a:uLnTx/>
              <a:uFillTx/>
              <a:latin typeface="Frutiger LT Std 57 Cn" pitchFamily="34" charset="0"/>
              <a:ea typeface="+mn-ea"/>
              <a:cs typeface="+mn-cs"/>
            </a:endParaRPr>
          </a:p>
        </p:txBody>
      </p:sp>
      <p:pic>
        <p:nvPicPr>
          <p:cNvPr id="11" name="Picture 10" descr="A dog sitting in the grass&#10;&#10;Description automatically generated">
            <a:extLst>
              <a:ext uri="{FF2B5EF4-FFF2-40B4-BE49-F238E27FC236}">
                <a16:creationId xmlns:a16="http://schemas.microsoft.com/office/drawing/2014/main" id="{FFF9C87E-0607-158F-2EDA-6878A1B1B4C5}"/>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8594" r="6794" b="1"/>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51"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13" name="TextBox 12">
            <a:extLst>
              <a:ext uri="{FF2B5EF4-FFF2-40B4-BE49-F238E27FC236}">
                <a16:creationId xmlns:a16="http://schemas.microsoft.com/office/drawing/2014/main" id="{3914352E-8F4E-EAF7-662D-7F03A96C2A08}"/>
              </a:ext>
            </a:extLst>
          </p:cNvPr>
          <p:cNvSpPr txBox="1"/>
          <p:nvPr/>
        </p:nvSpPr>
        <p:spPr>
          <a:xfrm>
            <a:off x="9775954" y="6657945"/>
            <a:ext cx="241604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a:ea typeface="+mn-ea"/>
                <a:cs typeface="+mn-cs"/>
                <a:hlinkClick r:id="rId4" tooltip="http://www.flickr.com/photos/njcav/6467358141/">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Arial"/>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rial"/>
                <a:ea typeface="+mn-ea"/>
                <a:cs typeface="+mn-cs"/>
                <a:hlinkClick r:id="rId5"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16085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black and white dog&#10;&#10;Description automatically generated">
            <a:extLst>
              <a:ext uri="{FF2B5EF4-FFF2-40B4-BE49-F238E27FC236}">
                <a16:creationId xmlns:a16="http://schemas.microsoft.com/office/drawing/2014/main" id="{96ECAB5A-FF1E-11C4-10AF-2BF05365EA1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5343" b="10387"/>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8D489E29-742E-4D34-AB08-CE3217805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6053153" y="1320127"/>
            <a:ext cx="4812846" cy="4195481"/>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32AA8285-4217-73D5-29C1-80F303C25016}"/>
              </a:ext>
            </a:extLst>
          </p:cNvPr>
          <p:cNvSpPr>
            <a:spLocks noGrp="1"/>
          </p:cNvSpPr>
          <p:nvPr>
            <p:ph type="title"/>
          </p:nvPr>
        </p:nvSpPr>
        <p:spPr>
          <a:xfrm>
            <a:off x="6374887" y="1641860"/>
            <a:ext cx="4204298" cy="1034728"/>
          </a:xfrm>
        </p:spPr>
        <p:txBody>
          <a:bodyPr>
            <a:normAutofit/>
          </a:bodyPr>
          <a:lstStyle/>
          <a:p>
            <a:r>
              <a:rPr lang="en-US" sz="2800">
                <a:solidFill>
                  <a:schemeClr val="tx1"/>
                </a:solidFill>
              </a:rPr>
              <a:t>Firearms – AB 818 (Petrie-Norris)</a:t>
            </a:r>
          </a:p>
        </p:txBody>
      </p:sp>
      <p:sp>
        <p:nvSpPr>
          <p:cNvPr id="4" name="Slide Number Placeholder 3">
            <a:extLst>
              <a:ext uri="{FF2B5EF4-FFF2-40B4-BE49-F238E27FC236}">
                <a16:creationId xmlns:a16="http://schemas.microsoft.com/office/drawing/2014/main" id="{D638E933-15C5-4311-66D6-C32DAEF1229E}"/>
              </a:ext>
            </a:extLst>
          </p:cNvPr>
          <p:cNvSpPr>
            <a:spLocks noGrp="1"/>
          </p:cNvSpPr>
          <p:nvPr>
            <p:ph type="sldNum" sz="quarter" idx="12"/>
          </p:nvPr>
        </p:nvSpPr>
        <p:spPr>
          <a:xfrm>
            <a:off x="11045952" y="295729"/>
            <a:ext cx="838199" cy="767687"/>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2800" b="0" i="0" u="none" strike="noStrike" kern="1200" cap="none" spc="0" normalizeH="0" baseline="0" noProof="0">
                <a:ln>
                  <a:noFill/>
                </a:ln>
                <a:solidFill>
                  <a:srgbClr val="FFFFFF"/>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7</a:t>
            </a:fld>
            <a:endParaRPr kumimoji="0" lang="en-US" sz="2800" b="0" i="0" u="none" strike="noStrike" kern="1200" cap="none" spc="0" normalizeH="0" baseline="0" noProof="0">
              <a:ln>
                <a:noFill/>
              </a:ln>
              <a:solidFill>
                <a:srgbClr val="FFFFFF"/>
              </a:solidFill>
              <a:effectLst/>
              <a:uLnTx/>
              <a:uFillTx/>
              <a:latin typeface="Frutiger LT Std 57 Cn" pitchFamily="34" charset="0"/>
              <a:ea typeface="+mn-ea"/>
              <a:cs typeface="+mn-cs"/>
            </a:endParaRPr>
          </a:p>
        </p:txBody>
      </p:sp>
      <p:sp>
        <p:nvSpPr>
          <p:cNvPr id="3" name="Content Placeholder 2">
            <a:extLst>
              <a:ext uri="{FF2B5EF4-FFF2-40B4-BE49-F238E27FC236}">
                <a16:creationId xmlns:a16="http://schemas.microsoft.com/office/drawing/2014/main" id="{4C5031D8-F8BC-AFDE-DBA3-E97B88977B1C}"/>
              </a:ext>
            </a:extLst>
          </p:cNvPr>
          <p:cNvSpPr>
            <a:spLocks noGrp="1"/>
          </p:cNvSpPr>
          <p:nvPr>
            <p:ph idx="1"/>
          </p:nvPr>
        </p:nvSpPr>
        <p:spPr>
          <a:xfrm>
            <a:off x="6374886" y="2809812"/>
            <a:ext cx="4169380" cy="2384064"/>
          </a:xfrm>
        </p:spPr>
        <p:txBody>
          <a:bodyPr>
            <a:normAutofit/>
          </a:bodyPr>
          <a:lstStyle/>
          <a:p>
            <a:pPr marL="0" indent="0">
              <a:lnSpc>
                <a:spcPct val="90000"/>
              </a:lnSpc>
              <a:buNone/>
            </a:pPr>
            <a:r>
              <a:rPr lang="en-US" sz="1500" b="1">
                <a:latin typeface="+mn-lt"/>
              </a:rPr>
              <a:t>Protective orders – service by law enforcement</a:t>
            </a:r>
          </a:p>
          <a:p>
            <a:pPr marL="0" indent="0">
              <a:lnSpc>
                <a:spcPct val="90000"/>
              </a:lnSpc>
              <a:buNone/>
            </a:pPr>
            <a:endParaRPr lang="en-US" sz="1500">
              <a:latin typeface="+mn-lt"/>
            </a:endParaRPr>
          </a:p>
          <a:p>
            <a:pPr marL="0" indent="0">
              <a:lnSpc>
                <a:spcPct val="90000"/>
              </a:lnSpc>
              <a:buNone/>
            </a:pPr>
            <a:r>
              <a:rPr lang="en-US" sz="1500">
                <a:latin typeface="+mn-lt"/>
              </a:rPr>
              <a:t>E</a:t>
            </a:r>
            <a:r>
              <a:rPr lang="en-US" sz="1500">
                <a:effectLst/>
                <a:latin typeface="+mn-lt"/>
              </a:rPr>
              <a:t>xpressly requires a law enforcement officer to serve the domestic violence order and confiscate any firearms, upon request by a petitioner – even if that request is not made at the scene of a domestic violence incident. </a:t>
            </a:r>
          </a:p>
          <a:p>
            <a:pPr marL="0" indent="0">
              <a:lnSpc>
                <a:spcPct val="90000"/>
              </a:lnSpc>
              <a:buNone/>
            </a:pPr>
            <a:endParaRPr lang="en-US" sz="1500">
              <a:latin typeface="+mn-lt"/>
            </a:endParaRPr>
          </a:p>
        </p:txBody>
      </p:sp>
    </p:spTree>
    <p:extLst>
      <p:ext uri="{BB962C8B-B14F-4D97-AF65-F5344CB8AC3E}">
        <p14:creationId xmlns:p14="http://schemas.microsoft.com/office/powerpoint/2010/main" val="2160253857"/>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89EA2611-DCBA-4E97-A2B2-9A466E76B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001">
            <a:schemeClr val="dk2"/>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1" name="Freeform 5">
            <a:extLst>
              <a:ext uri="{FF2B5EF4-FFF2-40B4-BE49-F238E27FC236}">
                <a16:creationId xmlns:a16="http://schemas.microsoft.com/office/drawing/2014/main" id="{BBC615D1-6E12-40EF-915B-316CFDB550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0" y="794"/>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tx1"/>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3" name="Freeform 5">
            <a:extLst>
              <a:ext uri="{FF2B5EF4-FFF2-40B4-BE49-F238E27FC236}">
                <a16:creationId xmlns:a16="http://schemas.microsoft.com/office/drawing/2014/main" id="{B9797D36-DE1E-47CD-881A-6C1F582826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15922489">
            <a:off x="537676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tx1">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505C1FB6-9846-058C-A6A7-8DDF887C4028}"/>
              </a:ext>
            </a:extLst>
          </p:cNvPr>
          <p:cNvSpPr>
            <a:spLocks noGrp="1"/>
          </p:cNvSpPr>
          <p:nvPr>
            <p:ph type="title"/>
          </p:nvPr>
        </p:nvSpPr>
        <p:spPr>
          <a:xfrm>
            <a:off x="639098" y="629265"/>
            <a:ext cx="6072776" cy="1622322"/>
          </a:xfrm>
        </p:spPr>
        <p:txBody>
          <a:bodyPr>
            <a:normAutofit/>
          </a:bodyPr>
          <a:lstStyle/>
          <a:p>
            <a:r>
              <a:rPr lang="en-US">
                <a:solidFill>
                  <a:srgbClr val="FFFFFF"/>
                </a:solidFill>
              </a:rPr>
              <a:t>Firearms – SB 2 (Portantino)</a:t>
            </a:r>
          </a:p>
        </p:txBody>
      </p:sp>
      <p:pic>
        <p:nvPicPr>
          <p:cNvPr id="6" name="Picture 5" descr="A dog lying on a trampoline&#10;&#10;Description automatically generated">
            <a:extLst>
              <a:ext uri="{FF2B5EF4-FFF2-40B4-BE49-F238E27FC236}">
                <a16:creationId xmlns:a16="http://schemas.microsoft.com/office/drawing/2014/main" id="{DDEABF69-44E0-AC22-AB4F-3B1ED08FCAE3}"/>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7392" r="19708" b="-1"/>
          <a:stretch/>
        </p:blipFill>
        <p:spPr>
          <a:xfrm>
            <a:off x="6774511" y="480060"/>
            <a:ext cx="4929808" cy="5897880"/>
          </a:xfrm>
          <a:custGeom>
            <a:avLst/>
            <a:gdLst/>
            <a:ahLst/>
            <a:cxnLst/>
            <a:rect l="l" t="t" r="r" b="b"/>
            <a:pathLst>
              <a:path w="4929808" h="5897880">
                <a:moveTo>
                  <a:pt x="104535" y="0"/>
                </a:moveTo>
                <a:lnTo>
                  <a:pt x="2751151" y="0"/>
                </a:lnTo>
                <a:lnTo>
                  <a:pt x="4769032" y="0"/>
                </a:lnTo>
                <a:lnTo>
                  <a:pt x="4929808" y="0"/>
                </a:lnTo>
                <a:lnTo>
                  <a:pt x="4929808" y="5897880"/>
                </a:lnTo>
                <a:lnTo>
                  <a:pt x="4769032" y="5897880"/>
                </a:lnTo>
                <a:lnTo>
                  <a:pt x="2751151" y="5897880"/>
                </a:lnTo>
                <a:lnTo>
                  <a:pt x="0" y="5897880"/>
                </a:lnTo>
                <a:lnTo>
                  <a:pt x="0" y="5896985"/>
                </a:lnTo>
                <a:lnTo>
                  <a:pt x="103291" y="5896985"/>
                </a:lnTo>
                <a:lnTo>
                  <a:pt x="112340" y="5838313"/>
                </a:lnTo>
                <a:lnTo>
                  <a:pt x="123631" y="5762037"/>
                </a:lnTo>
                <a:lnTo>
                  <a:pt x="135550" y="5671232"/>
                </a:lnTo>
                <a:lnTo>
                  <a:pt x="149820" y="5563476"/>
                </a:lnTo>
                <a:lnTo>
                  <a:pt x="164875" y="5444219"/>
                </a:lnTo>
                <a:lnTo>
                  <a:pt x="180714" y="5309828"/>
                </a:lnTo>
                <a:lnTo>
                  <a:pt x="197494" y="5163329"/>
                </a:lnTo>
                <a:lnTo>
                  <a:pt x="214273" y="5004117"/>
                </a:lnTo>
                <a:lnTo>
                  <a:pt x="231367" y="4834615"/>
                </a:lnTo>
                <a:lnTo>
                  <a:pt x="247205" y="4651794"/>
                </a:lnTo>
                <a:lnTo>
                  <a:pt x="262417" y="4460498"/>
                </a:lnTo>
                <a:lnTo>
                  <a:pt x="276217" y="4258305"/>
                </a:lnTo>
                <a:lnTo>
                  <a:pt x="289390" y="4047637"/>
                </a:lnTo>
                <a:lnTo>
                  <a:pt x="301779" y="3827889"/>
                </a:lnTo>
                <a:lnTo>
                  <a:pt x="306170" y="3715291"/>
                </a:lnTo>
                <a:lnTo>
                  <a:pt x="311031" y="3600271"/>
                </a:lnTo>
                <a:lnTo>
                  <a:pt x="315579" y="3483435"/>
                </a:lnTo>
                <a:lnTo>
                  <a:pt x="318558" y="3365994"/>
                </a:lnTo>
                <a:lnTo>
                  <a:pt x="321224" y="3246131"/>
                </a:lnTo>
                <a:lnTo>
                  <a:pt x="324047" y="3125058"/>
                </a:lnTo>
                <a:lnTo>
                  <a:pt x="325929" y="3001563"/>
                </a:lnTo>
                <a:lnTo>
                  <a:pt x="325929" y="2876858"/>
                </a:lnTo>
                <a:lnTo>
                  <a:pt x="326870" y="2750941"/>
                </a:lnTo>
                <a:lnTo>
                  <a:pt x="325929" y="2623814"/>
                </a:lnTo>
                <a:lnTo>
                  <a:pt x="324047" y="2494871"/>
                </a:lnTo>
                <a:lnTo>
                  <a:pt x="322322" y="2365928"/>
                </a:lnTo>
                <a:lnTo>
                  <a:pt x="318558" y="2235169"/>
                </a:lnTo>
                <a:lnTo>
                  <a:pt x="314638" y="2103199"/>
                </a:lnTo>
                <a:lnTo>
                  <a:pt x="310090" y="1971229"/>
                </a:lnTo>
                <a:lnTo>
                  <a:pt x="303660" y="1838048"/>
                </a:lnTo>
                <a:lnTo>
                  <a:pt x="295976" y="1703656"/>
                </a:lnTo>
                <a:lnTo>
                  <a:pt x="288606" y="1568660"/>
                </a:lnTo>
                <a:lnTo>
                  <a:pt x="279197" y="1433663"/>
                </a:lnTo>
                <a:lnTo>
                  <a:pt x="267906" y="1296850"/>
                </a:lnTo>
                <a:lnTo>
                  <a:pt x="256615" y="1161853"/>
                </a:lnTo>
                <a:lnTo>
                  <a:pt x="243598" y="1024435"/>
                </a:lnTo>
                <a:lnTo>
                  <a:pt x="229328" y="886411"/>
                </a:lnTo>
                <a:lnTo>
                  <a:pt x="214273" y="750203"/>
                </a:lnTo>
                <a:lnTo>
                  <a:pt x="196709" y="612180"/>
                </a:lnTo>
                <a:lnTo>
                  <a:pt x="177891" y="474761"/>
                </a:lnTo>
                <a:lnTo>
                  <a:pt x="159229" y="336738"/>
                </a:lnTo>
                <a:lnTo>
                  <a:pt x="137432" y="199320"/>
                </a:lnTo>
                <a:lnTo>
                  <a:pt x="115163" y="62507"/>
                </a:lnTo>
                <a:close/>
              </a:path>
            </a:pathLst>
          </a:custGeom>
        </p:spPr>
      </p:pic>
      <p:sp>
        <p:nvSpPr>
          <p:cNvPr id="35" name="Rectangle 34">
            <a:extLst>
              <a:ext uri="{FF2B5EF4-FFF2-40B4-BE49-F238E27FC236}">
                <a16:creationId xmlns:a16="http://schemas.microsoft.com/office/drawing/2014/main" id="{4A2FAF1F-F462-46AF-A9E6-CC93C4E2C3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4" name="Slide Number Placeholder 3">
            <a:extLst>
              <a:ext uri="{FF2B5EF4-FFF2-40B4-BE49-F238E27FC236}">
                <a16:creationId xmlns:a16="http://schemas.microsoft.com/office/drawing/2014/main" id="{07FBB8F9-7F46-33BC-B020-8C23951A29EC}"/>
              </a:ext>
            </a:extLst>
          </p:cNvPr>
          <p:cNvSpPr>
            <a:spLocks noGrp="1"/>
          </p:cNvSpPr>
          <p:nvPr>
            <p:ph type="sldNum" sz="quarter" idx="12"/>
          </p:nvPr>
        </p:nvSpPr>
        <p:spPr>
          <a:xfrm>
            <a:off x="10352540" y="295729"/>
            <a:ext cx="838199" cy="767687"/>
          </a:xfrm>
        </p:spPr>
        <p:txBody>
          <a:bodyP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2800" b="0" i="0" u="none" strike="noStrike" kern="1200" cap="none" spc="0" normalizeH="0" baseline="0" noProof="0">
                <a:ln>
                  <a:noFill/>
                </a:ln>
                <a:solidFill>
                  <a:srgbClr val="FFFFFF"/>
                </a:solidFill>
                <a:effectLst/>
                <a:uLnTx/>
                <a:uFillTx/>
                <a:latin typeface="Frutiger LT Std 57 Cn" pitchFamily="34" charset="0"/>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8</a:t>
            </a:fld>
            <a:endParaRPr kumimoji="0" lang="en-US" sz="2800" b="0" i="0" u="none" strike="noStrike" kern="1200" cap="none" spc="0" normalizeH="0" baseline="0" noProof="0">
              <a:ln>
                <a:noFill/>
              </a:ln>
              <a:solidFill>
                <a:srgbClr val="FFFFFF"/>
              </a:solidFill>
              <a:effectLst/>
              <a:uLnTx/>
              <a:uFillTx/>
              <a:latin typeface="Frutiger LT Std 57 Cn" pitchFamily="34" charset="0"/>
              <a:ea typeface="+mn-ea"/>
              <a:cs typeface="+mn-cs"/>
            </a:endParaRPr>
          </a:p>
        </p:txBody>
      </p:sp>
      <p:sp>
        <p:nvSpPr>
          <p:cNvPr id="37" name="Oval 36">
            <a:extLst>
              <a:ext uri="{FF2B5EF4-FFF2-40B4-BE49-F238E27FC236}">
                <a16:creationId xmlns:a16="http://schemas.microsoft.com/office/drawing/2014/main" id="{7146BED8-BAE9-42C5-A3DD-7B946445DB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9" name="Oval 38">
            <a:extLst>
              <a:ext uri="{FF2B5EF4-FFF2-40B4-BE49-F238E27FC236}">
                <a16:creationId xmlns:a16="http://schemas.microsoft.com/office/drawing/2014/main" id="{15765FE8-B62F-41E4-A73C-74C91A8FD9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3" name="Content Placeholder 2">
            <a:extLst>
              <a:ext uri="{FF2B5EF4-FFF2-40B4-BE49-F238E27FC236}">
                <a16:creationId xmlns:a16="http://schemas.microsoft.com/office/drawing/2014/main" id="{F1B03EAA-3C0E-0531-6B14-3AECDB975E17}"/>
              </a:ext>
            </a:extLst>
          </p:cNvPr>
          <p:cNvSpPr>
            <a:spLocks noGrp="1"/>
          </p:cNvSpPr>
          <p:nvPr>
            <p:ph idx="1"/>
          </p:nvPr>
        </p:nvSpPr>
        <p:spPr>
          <a:xfrm>
            <a:off x="639098" y="2418735"/>
            <a:ext cx="6072776" cy="3811740"/>
          </a:xfrm>
        </p:spPr>
        <p:txBody>
          <a:bodyPr anchor="ctr">
            <a:normAutofit/>
          </a:bodyPr>
          <a:lstStyle/>
          <a:p>
            <a:pPr marL="0" indent="0">
              <a:buNone/>
            </a:pPr>
            <a:r>
              <a:rPr lang="en-US" b="1">
                <a:solidFill>
                  <a:srgbClr val="FFFFFF"/>
                </a:solidFill>
                <a:latin typeface="+mn-lt"/>
              </a:rPr>
              <a:t>Firearms – addresses constitutionality of California’s concealed carry law</a:t>
            </a:r>
          </a:p>
          <a:p>
            <a:pPr marL="0" indent="0">
              <a:buNone/>
            </a:pPr>
            <a:endParaRPr lang="en-US">
              <a:solidFill>
                <a:srgbClr val="FFFFFF"/>
              </a:solidFill>
              <a:latin typeface="+mn-lt"/>
            </a:endParaRPr>
          </a:p>
          <a:p>
            <a:pPr marL="0" indent="0">
              <a:buNone/>
            </a:pPr>
            <a:r>
              <a:rPr lang="en-US">
                <a:solidFill>
                  <a:srgbClr val="FFFFFF"/>
                </a:solidFill>
                <a:latin typeface="+mn-lt"/>
              </a:rPr>
              <a:t>Makes California a “shall issue” state for concealed carry licenses, meaning that a license must be issued if certain conditions are met, including that the applicant is not a “disqualified person.”*</a:t>
            </a:r>
          </a:p>
          <a:p>
            <a:pPr marL="0" indent="0">
              <a:buNone/>
            </a:pPr>
            <a:endParaRPr lang="en-US">
              <a:solidFill>
                <a:srgbClr val="FFFFFF"/>
              </a:solidFill>
              <a:latin typeface="+mn-lt"/>
            </a:endParaRPr>
          </a:p>
          <a:p>
            <a:pPr marL="0" indent="0">
              <a:buNone/>
            </a:pPr>
            <a:r>
              <a:rPr lang="en-US">
                <a:solidFill>
                  <a:srgbClr val="FFFFFF"/>
                </a:solidFill>
                <a:latin typeface="+mn-lt"/>
              </a:rPr>
              <a:t>Anyone with a concealed carry license is prohibited from carrying firearms in specific “sensitive places.”*</a:t>
            </a:r>
          </a:p>
        </p:txBody>
      </p:sp>
      <p:sp>
        <p:nvSpPr>
          <p:cNvPr id="7" name="TextBox 6">
            <a:extLst>
              <a:ext uri="{FF2B5EF4-FFF2-40B4-BE49-F238E27FC236}">
                <a16:creationId xmlns:a16="http://schemas.microsoft.com/office/drawing/2014/main" id="{71146B7C-DD25-3735-366C-0F12C3E13879}"/>
              </a:ext>
            </a:extLst>
          </p:cNvPr>
          <p:cNvSpPr txBox="1"/>
          <p:nvPr/>
        </p:nvSpPr>
        <p:spPr>
          <a:xfrm>
            <a:off x="9775954" y="6657945"/>
            <a:ext cx="2416046"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a:ea typeface="+mn-ea"/>
                <a:cs typeface="+mn-cs"/>
                <a:hlinkClick r:id="rId4" tooltip="http://www.thinkinghumanity.com/2018/12/adorable-pictures-of-the-largest-danes-we-have-ever-seen.htm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Arial"/>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rial"/>
                <a:ea typeface="+mn-ea"/>
                <a:cs typeface="+mn-cs"/>
                <a:hlinkClick r:id="rId5" tooltip="https://creativecommons.org/licenses/by/3.0/">
                  <a:extLst>
                    <a:ext uri="{A12FA001-AC4F-418D-AE19-62706E023703}">
                      <ahyp:hlinkClr xmlns:ahyp="http://schemas.microsoft.com/office/drawing/2018/hyperlinkcolor" val="tx"/>
                    </a:ext>
                  </a:extLst>
                </a:hlinkClick>
              </a:rPr>
              <a:t>CC BY</a:t>
            </a: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56476226"/>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56981798-4550-46DA-9172-4846E2FB66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6" name="Rectangle 15">
            <a:extLst>
              <a:ext uri="{FF2B5EF4-FFF2-40B4-BE49-F238E27FC236}">
                <a16:creationId xmlns:a16="http://schemas.microsoft.com/office/drawing/2014/main" id="{D82EB7D3-3AD8-4ED1-9E1A-2906E14635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flipH="1">
            <a:off x="423335" y="404829"/>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a:extLst>
              <a:ext uri="{FF2B5EF4-FFF2-40B4-BE49-F238E27FC236}">
                <a16:creationId xmlns:a16="http://schemas.microsoft.com/office/drawing/2014/main" id="{5ABFE0DB-C59E-C940-6291-DF9370B06443}"/>
              </a:ext>
            </a:extLst>
          </p:cNvPr>
          <p:cNvSpPr>
            <a:spLocks noGrp="1"/>
          </p:cNvSpPr>
          <p:nvPr>
            <p:ph type="title"/>
          </p:nvPr>
        </p:nvSpPr>
        <p:spPr>
          <a:xfrm>
            <a:off x="561110" y="973668"/>
            <a:ext cx="4177867" cy="1391692"/>
          </a:xfrm>
        </p:spPr>
        <p:txBody>
          <a:bodyPr>
            <a:normAutofit/>
          </a:bodyPr>
          <a:lstStyle/>
          <a:p>
            <a:pPr>
              <a:lnSpc>
                <a:spcPct val="90000"/>
              </a:lnSpc>
            </a:pPr>
            <a:r>
              <a:rPr lang="en-US" sz="3100">
                <a:solidFill>
                  <a:schemeClr val="tx2"/>
                </a:solidFill>
              </a:rPr>
              <a:t>Funding &amp; Program Requirements – AB 590 (Hart)</a:t>
            </a:r>
          </a:p>
        </p:txBody>
      </p:sp>
      <p:sp>
        <p:nvSpPr>
          <p:cNvPr id="3" name="Content Placeholder 2">
            <a:extLst>
              <a:ext uri="{FF2B5EF4-FFF2-40B4-BE49-F238E27FC236}">
                <a16:creationId xmlns:a16="http://schemas.microsoft.com/office/drawing/2014/main" id="{A72E00BA-E3A5-B8BF-0379-2C2E581A4BBD}"/>
              </a:ext>
            </a:extLst>
          </p:cNvPr>
          <p:cNvSpPr>
            <a:spLocks noGrp="1"/>
          </p:cNvSpPr>
          <p:nvPr>
            <p:ph idx="1"/>
          </p:nvPr>
        </p:nvSpPr>
        <p:spPr>
          <a:xfrm>
            <a:off x="561110" y="2603500"/>
            <a:ext cx="4072673" cy="3416300"/>
          </a:xfrm>
        </p:spPr>
        <p:txBody>
          <a:bodyPr>
            <a:normAutofit/>
          </a:bodyPr>
          <a:lstStyle/>
          <a:p>
            <a:pPr marL="0" indent="0">
              <a:buNone/>
            </a:pPr>
            <a:r>
              <a:rPr lang="en-US" b="1">
                <a:latin typeface="+mn-lt"/>
              </a:rPr>
              <a:t>State-funded assistance grants and contracts  - advance payments</a:t>
            </a:r>
          </a:p>
          <a:p>
            <a:pPr marL="0" indent="0">
              <a:buNone/>
            </a:pPr>
            <a:endParaRPr lang="en-US" dirty="0">
              <a:latin typeface="+mn-lt"/>
            </a:endParaRPr>
          </a:p>
          <a:p>
            <a:pPr marL="0" indent="0">
              <a:buNone/>
            </a:pPr>
            <a:r>
              <a:rPr lang="en-US" dirty="0">
                <a:latin typeface="+mn-lt"/>
              </a:rPr>
              <a:t>State agencies can provide advance payments (not to exceed 25%) to non-profits.</a:t>
            </a:r>
          </a:p>
        </p:txBody>
      </p:sp>
      <p:sp>
        <p:nvSpPr>
          <p:cNvPr id="4" name="Slide Number Placeholder 3">
            <a:extLst>
              <a:ext uri="{FF2B5EF4-FFF2-40B4-BE49-F238E27FC236}">
                <a16:creationId xmlns:a16="http://schemas.microsoft.com/office/drawing/2014/main" id="{2E6819A2-E436-E3E1-C3F6-6FE95918B0C8}"/>
              </a:ext>
            </a:extLst>
          </p:cNvPr>
          <p:cNvSpPr>
            <a:spLocks noGrp="1"/>
          </p:cNvSpPr>
          <p:nvPr>
            <p:ph type="sldNum" sz="quarter" idx="12"/>
          </p:nvPr>
        </p:nvSpPr>
        <p:spPr>
          <a:xfrm>
            <a:off x="11224603" y="6290432"/>
            <a:ext cx="838199" cy="40620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57F1E4F-1CFF-5643-939E-217C01CDF565}" type="slidenum">
              <a:rPr kumimoji="0" lang="en-US" sz="1600" b="0" i="0" u="none" strike="noStrike" kern="1200" cap="none" spc="0" normalizeH="0" baseline="0" noProof="0">
                <a:ln>
                  <a:noFill/>
                </a:ln>
                <a:solidFill>
                  <a:srgbClr val="BCBEC0"/>
                </a:solidFill>
                <a:effectLst/>
                <a:uLnTx/>
                <a:uFillTx/>
                <a:latin typeface="Frutiger LT Std 57 Cn" pitchFamily="34" charset="0"/>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600" b="0" i="0" u="none" strike="noStrike" kern="1200" cap="none" spc="0" normalizeH="0" baseline="0" noProof="0">
              <a:ln>
                <a:noFill/>
              </a:ln>
              <a:solidFill>
                <a:srgbClr val="BCBEC0"/>
              </a:solidFill>
              <a:effectLst/>
              <a:uLnTx/>
              <a:uFillTx/>
              <a:latin typeface="Frutiger LT Std 57 Cn" pitchFamily="34" charset="0"/>
              <a:ea typeface="+mn-ea"/>
              <a:cs typeface="+mn-cs"/>
            </a:endParaRPr>
          </a:p>
        </p:txBody>
      </p:sp>
      <p:pic>
        <p:nvPicPr>
          <p:cNvPr id="8" name="Picture 7" descr="A close-up of a dog&#10;&#10;Description automatically generated">
            <a:extLst>
              <a:ext uri="{FF2B5EF4-FFF2-40B4-BE49-F238E27FC236}">
                <a16:creationId xmlns:a16="http://schemas.microsoft.com/office/drawing/2014/main" id="{6131EF51-DBDA-E938-2A6C-2EE5A4BAF4C7}"/>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4112" r="-1" b="5771"/>
          <a:stretch/>
        </p:blipFill>
        <p:spPr>
          <a:xfrm>
            <a:off x="5120117" y="461681"/>
            <a:ext cx="6585549" cy="5934638"/>
          </a:xfrm>
          <a:custGeom>
            <a:avLst/>
            <a:gdLst/>
            <a:ahLst/>
            <a:cxnLst/>
            <a:rect l="l" t="t" r="r" b="b"/>
            <a:pathLst>
              <a:path w="6585549" h="5934638">
                <a:moveTo>
                  <a:pt x="225406" y="0"/>
                </a:moveTo>
                <a:lnTo>
                  <a:pt x="6585549" y="0"/>
                </a:lnTo>
                <a:lnTo>
                  <a:pt x="6585549" y="5934638"/>
                </a:lnTo>
                <a:lnTo>
                  <a:pt x="226600" y="5934638"/>
                </a:lnTo>
                <a:lnTo>
                  <a:pt x="214529" y="5856373"/>
                </a:lnTo>
                <a:lnTo>
                  <a:pt x="203238" y="5780097"/>
                </a:lnTo>
                <a:lnTo>
                  <a:pt x="191320" y="5689292"/>
                </a:lnTo>
                <a:lnTo>
                  <a:pt x="177049" y="5581536"/>
                </a:lnTo>
                <a:lnTo>
                  <a:pt x="161995" y="5462279"/>
                </a:lnTo>
                <a:lnTo>
                  <a:pt x="146156" y="5327888"/>
                </a:lnTo>
                <a:lnTo>
                  <a:pt x="129376" y="5181389"/>
                </a:lnTo>
                <a:lnTo>
                  <a:pt x="112596" y="5022177"/>
                </a:lnTo>
                <a:lnTo>
                  <a:pt x="95503" y="4852675"/>
                </a:lnTo>
                <a:lnTo>
                  <a:pt x="79664" y="4669854"/>
                </a:lnTo>
                <a:lnTo>
                  <a:pt x="64453" y="4478558"/>
                </a:lnTo>
                <a:lnTo>
                  <a:pt x="50652" y="4276365"/>
                </a:lnTo>
                <a:lnTo>
                  <a:pt x="37480" y="4065697"/>
                </a:lnTo>
                <a:lnTo>
                  <a:pt x="25091" y="3845949"/>
                </a:lnTo>
                <a:lnTo>
                  <a:pt x="20700" y="3733351"/>
                </a:lnTo>
                <a:lnTo>
                  <a:pt x="15838" y="3618331"/>
                </a:lnTo>
                <a:lnTo>
                  <a:pt x="11291" y="3501495"/>
                </a:lnTo>
                <a:lnTo>
                  <a:pt x="8311" y="3384054"/>
                </a:lnTo>
                <a:lnTo>
                  <a:pt x="5645" y="3264191"/>
                </a:lnTo>
                <a:lnTo>
                  <a:pt x="2822" y="3143118"/>
                </a:lnTo>
                <a:lnTo>
                  <a:pt x="941" y="3019623"/>
                </a:lnTo>
                <a:lnTo>
                  <a:pt x="941" y="2894918"/>
                </a:lnTo>
                <a:lnTo>
                  <a:pt x="0" y="2769001"/>
                </a:lnTo>
                <a:lnTo>
                  <a:pt x="941" y="2641874"/>
                </a:lnTo>
                <a:lnTo>
                  <a:pt x="2822" y="2512931"/>
                </a:lnTo>
                <a:lnTo>
                  <a:pt x="4547" y="2383988"/>
                </a:lnTo>
                <a:lnTo>
                  <a:pt x="8311" y="2253229"/>
                </a:lnTo>
                <a:lnTo>
                  <a:pt x="12232" y="2121259"/>
                </a:lnTo>
                <a:lnTo>
                  <a:pt x="16779" y="1989289"/>
                </a:lnTo>
                <a:lnTo>
                  <a:pt x="23209" y="1856108"/>
                </a:lnTo>
                <a:lnTo>
                  <a:pt x="30893" y="1721716"/>
                </a:lnTo>
                <a:lnTo>
                  <a:pt x="38264" y="1586720"/>
                </a:lnTo>
                <a:lnTo>
                  <a:pt x="47673" y="1451723"/>
                </a:lnTo>
                <a:lnTo>
                  <a:pt x="58964" y="1314910"/>
                </a:lnTo>
                <a:lnTo>
                  <a:pt x="70255" y="1179913"/>
                </a:lnTo>
                <a:lnTo>
                  <a:pt x="83271" y="1042495"/>
                </a:lnTo>
                <a:lnTo>
                  <a:pt x="97542" y="904471"/>
                </a:lnTo>
                <a:lnTo>
                  <a:pt x="112596" y="768263"/>
                </a:lnTo>
                <a:lnTo>
                  <a:pt x="130160" y="630240"/>
                </a:lnTo>
                <a:lnTo>
                  <a:pt x="148978" y="492821"/>
                </a:lnTo>
                <a:lnTo>
                  <a:pt x="167640" y="354798"/>
                </a:lnTo>
                <a:lnTo>
                  <a:pt x="189438" y="217380"/>
                </a:lnTo>
                <a:lnTo>
                  <a:pt x="211706" y="80567"/>
                </a:lnTo>
                <a:close/>
              </a:path>
            </a:pathLst>
          </a:custGeom>
        </p:spPr>
      </p:pic>
      <p:sp>
        <p:nvSpPr>
          <p:cNvPr id="18" name="Freeform 5">
            <a:extLst>
              <a:ext uri="{FF2B5EF4-FFF2-40B4-BE49-F238E27FC236}">
                <a16:creationId xmlns:a16="http://schemas.microsoft.com/office/drawing/2014/main" id="{2D529E20-662F-4915-ACD7-970C026FDB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rot="5677511" flipH="1">
            <a:off x="3545327" y="190332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
        <p:nvSpPr>
          <p:cNvPr id="9" name="TextBox 8">
            <a:extLst>
              <a:ext uri="{FF2B5EF4-FFF2-40B4-BE49-F238E27FC236}">
                <a16:creationId xmlns:a16="http://schemas.microsoft.com/office/drawing/2014/main" id="{C8EA1DF9-76DA-3409-2C05-833A2FAD888D}"/>
              </a:ext>
            </a:extLst>
          </p:cNvPr>
          <p:cNvSpPr txBox="1"/>
          <p:nvPr/>
        </p:nvSpPr>
        <p:spPr>
          <a:xfrm>
            <a:off x="9617256" y="6657945"/>
            <a:ext cx="2574744"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a:ea typeface="+mn-ea"/>
                <a:cs typeface="+mn-cs"/>
                <a:hlinkClick r:id="rId4" tooltip="https://www.flickr.com/photos/woaw/5052000569/">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Arial"/>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Arial"/>
                <a:ea typeface="+mn-ea"/>
                <a:cs typeface="+mn-cs"/>
                <a:hlinkClick r:id="rId5" tooltip="https://creativecommons.org/licenses/by-nc/3.0/">
                  <a:extLst>
                    <a:ext uri="{A12FA001-AC4F-418D-AE19-62706E023703}">
                      <ahyp:hlinkClr xmlns:ahyp="http://schemas.microsoft.com/office/drawing/2018/hyperlinkcolor" val="tx"/>
                    </a:ext>
                  </a:extLst>
                </a:hlinkClick>
              </a:rPr>
              <a:t>CC BY-NC</a:t>
            </a:r>
            <a:endParaRPr kumimoji="0" lang="en-US" sz="7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00982971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Custom 2">
      <a:dk1>
        <a:sysClr val="windowText" lastClr="000000"/>
      </a:dk1>
      <a:lt1>
        <a:sysClr val="window" lastClr="FFFFFF"/>
      </a:lt1>
      <a:dk2>
        <a:srgbClr val="63619A"/>
      </a:dk2>
      <a:lt2>
        <a:srgbClr val="EBEBEB"/>
      </a:lt2>
      <a:accent1>
        <a:srgbClr val="BCBEC0"/>
      </a:accent1>
      <a:accent2>
        <a:srgbClr val="A9C398"/>
      </a:accent2>
      <a:accent3>
        <a:srgbClr val="A3A0C8"/>
      </a:accent3>
      <a:accent4>
        <a:srgbClr val="F1C586"/>
      </a:accent4>
      <a:accent5>
        <a:srgbClr val="9B6BF2"/>
      </a:accent5>
      <a:accent6>
        <a:srgbClr val="D53DD0"/>
      </a:accent6>
      <a:hlink>
        <a:srgbClr val="8F8F8F"/>
      </a:hlink>
      <a:folHlink>
        <a:srgbClr val="A5A5A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03D6DBFA8261840AB07F27D6F04B2E4" ma:contentTypeVersion="13" ma:contentTypeDescription="Create a new document." ma:contentTypeScope="" ma:versionID="a63d2fef8ae1af11b3f1502c58b8e582">
  <xsd:schema xmlns:xsd="http://www.w3.org/2001/XMLSchema" xmlns:xs="http://www.w3.org/2001/XMLSchema" xmlns:p="http://schemas.microsoft.com/office/2006/metadata/properties" xmlns:ns2="db5253d8-9513-4819-bd0e-18adde59b385" xmlns:ns3="82a8e083-d364-44ea-95e3-1b67549777b9" targetNamespace="http://schemas.microsoft.com/office/2006/metadata/properties" ma:root="true" ma:fieldsID="12665ab4678dd91e958b1148fdca1ee8" ns2:_="" ns3:_="">
    <xsd:import namespace="db5253d8-9513-4819-bd0e-18adde59b385"/>
    <xsd:import namespace="82a8e083-d364-44ea-95e3-1b67549777b9"/>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LengthInSeconds" minOccurs="0"/>
                <xsd:element ref="ns3:MediaServiceDateTaken" minOccurs="0"/>
                <xsd:element ref="ns3:lcf76f155ced4ddcb4097134ff3c332f" minOccurs="0"/>
                <xsd:element ref="ns2:TaxCatchAll" minOccurs="0"/>
                <xsd:element ref="ns3:MediaServiceLocation" minOccurs="0"/>
                <xsd:element ref="ns3:MediaServiceGenerationTime" minOccurs="0"/>
                <xsd:element ref="ns3:MediaServiceEventHashCode" minOccurs="0"/>
                <xsd:element ref="ns3:MediaServiceOCR"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5253d8-9513-4819-bd0e-18adde59b385"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7" nillable="true" ma:displayName="Taxonomy Catch All Column" ma:hidden="true" ma:list="{ce8f0afb-9469-43a9-b520-994e3dddf205}" ma:internalName="TaxCatchAll" ma:showField="CatchAllData" ma:web="db5253d8-9513-4819-bd0e-18adde59b385">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a8e083-d364-44ea-95e3-1b67549777b9"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d2cc345a-6b16-4db2-9e44-167ef1a81cdf"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p:properties xmlns:p="http://schemas.microsoft.com/office/2006/metadata/properties" xmlns:xsi="http://www.w3.org/2001/XMLSchema-instance" xmlns:pc="http://schemas.microsoft.com/office/infopath/2007/PartnerControls">
  <documentManagement>
    <lcf76f155ced4ddcb4097134ff3c332f xmlns="82a8e083-d364-44ea-95e3-1b67549777b9">
      <Terms xmlns="http://schemas.microsoft.com/office/infopath/2007/PartnerControls"/>
    </lcf76f155ced4ddcb4097134ff3c332f>
    <TaxCatchAll xmlns="db5253d8-9513-4819-bd0e-18adde59b385" xsi:nil="true"/>
    <_dlc_DocId xmlns="db5253d8-9513-4819-bd0e-18adde59b385">3PKUAAFYKJUV-1965051329-745001</_dlc_DocId>
    <_dlc_DocIdUrl xmlns="db5253d8-9513-4819-bd0e-18adde59b385">
      <Url>https://thecpedv.sharepoint.com/sites/Shares/_layouts/15/DocIdRedir.aspx?ID=3PKUAAFYKJUV-1965051329-745001</Url>
      <Description>3PKUAAFYKJUV-1965051329-745001</Description>
    </_dlc_DocIdUrl>
  </documentManagement>
</p:properties>
</file>

<file path=customXml/itemProps1.xml><?xml version="1.0" encoding="utf-8"?>
<ds:datastoreItem xmlns:ds="http://schemas.openxmlformats.org/officeDocument/2006/customXml" ds:itemID="{570A4A3C-6BDD-4834-B74A-B1AF7E42C6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b5253d8-9513-4819-bd0e-18adde59b385"/>
    <ds:schemaRef ds:uri="82a8e083-d364-44ea-95e3-1b67549777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284E65F-7F99-41DB-92D7-0C5B2F31C527}">
  <ds:schemaRefs>
    <ds:schemaRef ds:uri="http://schemas.microsoft.com/sharepoint/v3/contenttype/forms"/>
  </ds:schemaRefs>
</ds:datastoreItem>
</file>

<file path=customXml/itemProps3.xml><?xml version="1.0" encoding="utf-8"?>
<ds:datastoreItem xmlns:ds="http://schemas.openxmlformats.org/officeDocument/2006/customXml" ds:itemID="{65D3A938-7AFC-4EE8-BFC6-3677D17A72FF}">
  <ds:schemaRefs>
    <ds:schemaRef ds:uri="http://schemas.microsoft.com/sharepoint/events"/>
  </ds:schemaRefs>
</ds:datastoreItem>
</file>

<file path=customXml/itemProps4.xml><?xml version="1.0" encoding="utf-8"?>
<ds:datastoreItem xmlns:ds="http://schemas.openxmlformats.org/officeDocument/2006/customXml" ds:itemID="{002A2CA0-EF64-4A08-8BDD-7DE017C56BDD}">
  <ds:schemaRefs>
    <ds:schemaRef ds:uri="db5253d8-9513-4819-bd0e-18adde59b385"/>
    <ds:schemaRef ds:uri="http://schemas.openxmlformats.org/package/2006/metadata/core-properties"/>
    <ds:schemaRef ds:uri="http://schemas.microsoft.com/office/infopath/2007/PartnerControls"/>
    <ds:schemaRef ds:uri="http://purl.org/dc/elements/1.1/"/>
    <ds:schemaRef ds:uri="http://schemas.microsoft.com/office/2006/metadata/properties"/>
    <ds:schemaRef ds:uri="http://purl.org/dc/terms/"/>
    <ds:schemaRef ds:uri="http://purl.org/dc/dcmitype/"/>
    <ds:schemaRef ds:uri="http://www.w3.org/XML/1998/namespace"/>
    <ds:schemaRef ds:uri="http://schemas.microsoft.com/office/2006/documentManagement/types"/>
    <ds:schemaRef ds:uri="82a8e083-d364-44ea-95e3-1b67549777b9"/>
  </ds:schemaRefs>
</ds:datastoreItem>
</file>

<file path=docProps/app.xml><?xml version="1.0" encoding="utf-8"?>
<Properties xmlns="http://schemas.openxmlformats.org/officeDocument/2006/extended-properties" xmlns:vt="http://schemas.openxmlformats.org/officeDocument/2006/docPropsVTypes">
  <TotalTime>21608</TotalTime>
  <Words>8538</Words>
  <Application>Microsoft Macintosh PowerPoint</Application>
  <PresentationFormat>Widescreen</PresentationFormat>
  <Paragraphs>393</Paragraphs>
  <Slides>37</Slides>
  <Notes>32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37</vt:i4>
      </vt:variant>
    </vt:vector>
  </HeadingPairs>
  <TitlesOfParts>
    <vt:vector size="51" baseType="lpstr">
      <vt:lpstr>Arial</vt:lpstr>
      <vt:lpstr>Calibri</vt:lpstr>
      <vt:lpstr>Calibri Light</vt:lpstr>
      <vt:lpstr>Frutiger</vt:lpstr>
      <vt:lpstr>Frutiger LT Std 55 Roman</vt:lpstr>
      <vt:lpstr>Frutiger LT Std 57 Cn</vt:lpstr>
      <vt:lpstr>Helvetica</vt:lpstr>
      <vt:lpstr>Roboto</vt:lpstr>
      <vt:lpstr>Times New Roman</vt:lpstr>
      <vt:lpstr>Verdana</vt:lpstr>
      <vt:lpstr>Wingdings</vt:lpstr>
      <vt:lpstr>Wingdings 3</vt:lpstr>
      <vt:lpstr>Ion Boardroom</vt:lpstr>
      <vt:lpstr>Office Theme</vt:lpstr>
      <vt:lpstr>New Domestic Violence Laws 2024       January 11, 2024</vt:lpstr>
      <vt:lpstr>Land Acknowledgement</vt:lpstr>
      <vt:lpstr>Office on Violence Against Women</vt:lpstr>
      <vt:lpstr>Economic Justice – AB 1187 (Quirk-Silva)</vt:lpstr>
      <vt:lpstr>Economic Justice – SB 616 (Gonzalez)</vt:lpstr>
      <vt:lpstr>Firearms – AB 28 (Gabriel)</vt:lpstr>
      <vt:lpstr>Firearms – AB 818 (Petrie-Norris)</vt:lpstr>
      <vt:lpstr>Firearms – SB 2 (Portantino)</vt:lpstr>
      <vt:lpstr>Funding &amp; Program Requirements – AB 590 (Hart)</vt:lpstr>
      <vt:lpstr>Housing &amp; Homelessness – AB 12 (Haney)</vt:lpstr>
      <vt:lpstr>Housing &amp; Homelessness – AB 1418 (McKinnor)</vt:lpstr>
      <vt:lpstr>Housing &amp; Homelessness – AB 567 (Ting)</vt:lpstr>
      <vt:lpstr>Reproductive Justice – SB 345 (Skinner)</vt:lpstr>
      <vt:lpstr>Jasper!</vt:lpstr>
      <vt:lpstr>New DV Laws: Restraining Orders, Family Law, Teen Dating Violence Prevention</vt:lpstr>
      <vt:lpstr>AB 933 (Aguiar-Curry) Privileged Communications:  sexual assault, harassment, discrimination</vt:lpstr>
      <vt:lpstr>AB 467 (Gabriel) Modification of Criminal Protective Orders</vt:lpstr>
      <vt:lpstr>SB 459 (Rubio) Modification of  DVPA Restraining Orders (Sam Sisters Law)</vt:lpstr>
      <vt:lpstr>SB 741 (Min) DV Restraining Orders: Prehearing discovery</vt:lpstr>
      <vt:lpstr>SB 331 (Rubio) Child custody: child abuse and safety Piqui’s Law: Keeping Children Safe from Family Violence Act</vt:lpstr>
      <vt:lpstr>Piqui’s Law, continued</vt:lpstr>
      <vt:lpstr>SB 559 (Cabellero) Visitation</vt:lpstr>
      <vt:lpstr>AB 5 (Zbur) The Safe &amp; Supportive Schools Act</vt:lpstr>
      <vt:lpstr>AB 1071 (Hoover) Teen dV prevention education</vt:lpstr>
      <vt:lpstr>Collaboration &amp;  Information-sharing </vt:lpstr>
      <vt:lpstr>AB 806: Crimes in multiple jurisdictions</vt:lpstr>
      <vt:lpstr>AB 44: Tribal police access to California Law Enforcement Telecommunications System (CLETS)</vt:lpstr>
      <vt:lpstr> AB 479: Alternatives to probation-approved batterer’s intervention programs </vt:lpstr>
      <vt:lpstr>Victim rights</vt:lpstr>
      <vt:lpstr>AB 60: Restorative justice programs</vt:lpstr>
      <vt:lpstr>SB 350: Pupil attendance &amp; excused absences</vt:lpstr>
      <vt:lpstr>AB 467: Criminal protective orders</vt:lpstr>
      <vt:lpstr>SB 290: Victim access to documentation</vt:lpstr>
      <vt:lpstr>AB 1261: U and T Visa certification </vt:lpstr>
      <vt:lpstr>Child abuse</vt:lpstr>
      <vt:lpstr>AB 391: Child abuse and neglect  (nonmandated reporters)</vt:lpstr>
      <vt:lpstr>SB 603: Children’s advocacy centers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DV Laws 2018</dc:title>
  <dc:creator>Christine Smith</dc:creator>
  <cp:lastModifiedBy>Christopher Negri</cp:lastModifiedBy>
  <cp:revision>664</cp:revision>
  <cp:lastPrinted>2019-06-05T23:12:53Z</cp:lastPrinted>
  <dcterms:created xsi:type="dcterms:W3CDTF">2018-01-05T22:24:53Z</dcterms:created>
  <dcterms:modified xsi:type="dcterms:W3CDTF">2024-01-17T06:58:29Z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0x010100803D6DBFA8261840AB07F27D6F04B2E4</vt:lpwstr>
  </property>
  <property fmtid="{D5CDD505-2E9C-101B-9397-08002B2CF9AE}" pid="3" name="_dlc_DocIdItemGuid">
    <vt:lpwstr>fc1b5924-9586-4fad-84dd-a69c0b21d022</vt:lpwstr>
  </property>
</Properties>
</file>